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7"/>
    <p:sldId id="257" r:id="rId38"/>
    <p:sldId id="258" r:id="rId39"/>
    <p:sldId id="259" r:id="rId40"/>
    <p:sldId id="260" r:id="rId41"/>
    <p:sldId id="261" r:id="rId4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rack" charset="1" panose="02000000000000000000"/>
      <p:regular r:id="rId10"/>
    </p:embeddedFont>
    <p:embeddedFont>
      <p:font typeface="Track Italics" charset="1" panose="00000000000000000000"/>
      <p:regular r:id="rId11"/>
    </p:embeddedFont>
    <p:embeddedFont>
      <p:font typeface="Gagalin" charset="1" panose="00000500000000000000"/>
      <p:regular r:id="rId12"/>
    </p:embeddedFont>
    <p:embeddedFont>
      <p:font typeface="Art Nuvo UltraRough" charset="1" panose="00000000000000000000"/>
      <p:regular r:id="rId13"/>
    </p:embeddedFont>
    <p:embeddedFont>
      <p:font typeface="Art Nuvo Letterpress" charset="1" panose="00000000000000000000"/>
      <p:regular r:id="rId14"/>
    </p:embeddedFont>
    <p:embeddedFont>
      <p:font typeface="Art Nuvo" charset="1" panose="00000000000000000000"/>
      <p:regular r:id="rId15"/>
    </p:embeddedFont>
    <p:embeddedFont>
      <p:font typeface="Art Nuvo Italics" charset="1" panose="00000000000000000000"/>
      <p:regular r:id="rId16"/>
    </p:embeddedFont>
    <p:embeddedFont>
      <p:font typeface="Boston Angel" charset="1" panose="00000000000000000000"/>
      <p:regular r:id="rId17"/>
    </p:embeddedFont>
    <p:embeddedFont>
      <p:font typeface="Boston Angel Bold" charset="1" panose="00000000000000000000"/>
      <p:regular r:id="rId18"/>
    </p:embeddedFont>
    <p:embeddedFont>
      <p:font typeface="Comic Sans" charset="1" panose="03000702030302020204"/>
      <p:regular r:id="rId19"/>
    </p:embeddedFont>
    <p:embeddedFont>
      <p:font typeface="Comic Sans Bold" charset="1" panose="03000902030302020204"/>
      <p:regular r:id="rId20"/>
    </p:embeddedFont>
    <p:embeddedFont>
      <p:font typeface="Comic Sans Italics" charset="1" panose="03000702030302060204"/>
      <p:regular r:id="rId21"/>
    </p:embeddedFont>
    <p:embeddedFont>
      <p:font typeface="Comic Sans Bold Italics" charset="1" panose="03000902030302060204"/>
      <p:regular r:id="rId22"/>
    </p:embeddedFont>
    <p:embeddedFont>
      <p:font typeface="TT Rounds Condensed" charset="1" panose="02000506030000020003"/>
      <p:regular r:id="rId23"/>
    </p:embeddedFont>
    <p:embeddedFont>
      <p:font typeface="TT Rounds Condensed Bold" charset="1" panose="02000806030000020003"/>
      <p:regular r:id="rId24"/>
    </p:embeddedFont>
    <p:embeddedFont>
      <p:font typeface="TT Rounds Condensed Italics" charset="1" panose="02000506030000090003"/>
      <p:regular r:id="rId25"/>
    </p:embeddedFont>
    <p:embeddedFont>
      <p:font typeface="TT Rounds Condensed Bold Italics" charset="1" panose="02000806030000090003"/>
      <p:regular r:id="rId26"/>
    </p:embeddedFont>
    <p:embeddedFont>
      <p:font typeface="TT Rounds Condensed Thin" charset="1" panose="02000503020000020003"/>
      <p:regular r:id="rId27"/>
    </p:embeddedFont>
    <p:embeddedFont>
      <p:font typeface="TT Rounds Condensed Thin Italics" charset="1" panose="02000503020000090003"/>
      <p:regular r:id="rId28"/>
    </p:embeddedFont>
    <p:embeddedFont>
      <p:font typeface="TT Rounds Condensed Heavy" charset="1" panose="02000506030000020003"/>
      <p:regular r:id="rId29"/>
    </p:embeddedFont>
    <p:embeddedFont>
      <p:font typeface="TT Rounds Condensed Heavy Italics" charset="1" panose="02000506000000090003"/>
      <p:regular r:id="rId30"/>
    </p:embeddedFont>
    <p:embeddedFont>
      <p:font typeface="Canva Sans" charset="1" panose="020B0503030501040103"/>
      <p:regular r:id="rId31"/>
    </p:embeddedFont>
    <p:embeddedFont>
      <p:font typeface="Canva Sans Bold" charset="1" panose="020B0803030501040103"/>
      <p:regular r:id="rId32"/>
    </p:embeddedFont>
    <p:embeddedFont>
      <p:font typeface="Canva Sans Italics" charset="1" panose="020B0503030501040103"/>
      <p:regular r:id="rId33"/>
    </p:embeddedFont>
    <p:embeddedFont>
      <p:font typeface="Canva Sans Bold Italics" charset="1" panose="020B0803030501040103"/>
      <p:regular r:id="rId34"/>
    </p:embeddedFont>
    <p:embeddedFont>
      <p:font typeface="Canva Sans Medium" charset="1" panose="020B0603030501040103"/>
      <p:regular r:id="rId35"/>
    </p:embeddedFont>
    <p:embeddedFont>
      <p:font typeface="Canva Sans Medium Italics" charset="1" panose="020B0603030501040103"/>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slides/slide1.xml" Type="http://schemas.openxmlformats.org/officeDocument/2006/relationships/slide"/><Relationship Id="rId38" Target="slides/slide2.xml" Type="http://schemas.openxmlformats.org/officeDocument/2006/relationships/slide"/><Relationship Id="rId39" Target="slides/slide3.xml" Type="http://schemas.openxmlformats.org/officeDocument/2006/relationships/slide"/><Relationship Id="rId4" Target="theme/theme1.xml" Type="http://schemas.openxmlformats.org/officeDocument/2006/relationships/theme"/><Relationship Id="rId40" Target="slides/slide4.xml" Type="http://schemas.openxmlformats.org/officeDocument/2006/relationships/slide"/><Relationship Id="rId41" Target="slides/slide5.xml" Type="http://schemas.openxmlformats.org/officeDocument/2006/relationships/slide"/><Relationship Id="rId42" Target="slides/slide6.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png>
</file>

<file path=ppt/media/image5.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ailto:953623243085@ritrjpm.ac.in" TargetMode="External" Type="http://schemas.openxmlformats.org/officeDocument/2006/relationships/hyperlink"/><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ailto:selvabalaji067@gmail.com" TargetMode="External" Type="http://schemas.openxmlformats.org/officeDocument/2006/relationships/hyperlink"/><Relationship Id="rId8" Target="mailto:kmaheshboopathi251@gmail.com" TargetMode="External" Type="http://schemas.openxmlformats.org/officeDocument/2006/relationships/hyperlink"/><Relationship Id="rId9" Target="mailto:953623243005@ritrjpm.ac.in"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37782" y="9683100"/>
            <a:ext cx="17451696" cy="38100"/>
            <a:chOff x="0" y="0"/>
            <a:chExt cx="23268928" cy="50800"/>
          </a:xfrm>
        </p:grpSpPr>
        <p:sp>
          <p:nvSpPr>
            <p:cNvPr name="Freeform 3" id="3"/>
            <p:cNvSpPr/>
            <p:nvPr/>
          </p:nvSpPr>
          <p:spPr>
            <a:xfrm flipH="false" flipV="false" rot="0">
              <a:off x="25400" y="0"/>
              <a:ext cx="23218139" cy="50800"/>
            </a:xfrm>
            <a:custGeom>
              <a:avLst/>
              <a:gdLst/>
              <a:ahLst/>
              <a:cxnLst/>
              <a:rect r="r" b="b" t="t" l="l"/>
              <a:pathLst>
                <a:path h="50800" w="23218139">
                  <a:moveTo>
                    <a:pt x="23218139" y="50800"/>
                  </a:moveTo>
                  <a:lnTo>
                    <a:pt x="0" y="50800"/>
                  </a:lnTo>
                  <a:lnTo>
                    <a:pt x="0" y="0"/>
                  </a:lnTo>
                  <a:lnTo>
                    <a:pt x="23218139" y="0"/>
                  </a:lnTo>
                  <a:close/>
                </a:path>
              </a:pathLst>
            </a:custGeom>
            <a:solidFill>
              <a:srgbClr val="2D05A2">
                <a:alpha val="44706"/>
              </a:srgbClr>
            </a:solidFill>
          </p:spPr>
        </p:sp>
      </p:grpSp>
      <p:sp>
        <p:nvSpPr>
          <p:cNvPr name="Freeform 4" id="4"/>
          <p:cNvSpPr/>
          <p:nvPr/>
        </p:nvSpPr>
        <p:spPr>
          <a:xfrm flipH="false" flipV="false" rot="0">
            <a:off x="12908402" y="-46580"/>
            <a:ext cx="5379598" cy="895855"/>
          </a:xfrm>
          <a:custGeom>
            <a:avLst/>
            <a:gdLst/>
            <a:ahLst/>
            <a:cxnLst/>
            <a:rect r="r" b="b" t="t" l="l"/>
            <a:pathLst>
              <a:path h="895855" w="5379598">
                <a:moveTo>
                  <a:pt x="0" y="0"/>
                </a:moveTo>
                <a:lnTo>
                  <a:pt x="5379598" y="0"/>
                </a:lnTo>
                <a:lnTo>
                  <a:pt x="5379598" y="895855"/>
                </a:lnTo>
                <a:lnTo>
                  <a:pt x="0" y="89585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6098127" y="149228"/>
            <a:ext cx="1765547" cy="556937"/>
            <a:chOff x="0" y="0"/>
            <a:chExt cx="2354063" cy="742583"/>
          </a:xfrm>
        </p:grpSpPr>
        <p:sp>
          <p:nvSpPr>
            <p:cNvPr name="Freeform 6" id="6"/>
            <p:cNvSpPr/>
            <p:nvPr/>
          </p:nvSpPr>
          <p:spPr>
            <a:xfrm flipH="false" flipV="false" rot="0">
              <a:off x="0" y="0"/>
              <a:ext cx="2354072" cy="742569"/>
            </a:xfrm>
            <a:custGeom>
              <a:avLst/>
              <a:gdLst/>
              <a:ahLst/>
              <a:cxnLst/>
              <a:rect r="r" b="b" t="t" l="l"/>
              <a:pathLst>
                <a:path h="742569" w="2354072">
                  <a:moveTo>
                    <a:pt x="0" y="0"/>
                  </a:moveTo>
                  <a:lnTo>
                    <a:pt x="2354072" y="0"/>
                  </a:lnTo>
                  <a:lnTo>
                    <a:pt x="2354072" y="742569"/>
                  </a:lnTo>
                  <a:lnTo>
                    <a:pt x="0" y="742569"/>
                  </a:lnTo>
                  <a:lnTo>
                    <a:pt x="0" y="0"/>
                  </a:lnTo>
                  <a:close/>
                </a:path>
              </a:pathLst>
            </a:custGeom>
            <a:blipFill>
              <a:blip r:embed="rId4"/>
              <a:stretch>
                <a:fillRect l="0" t="-16901" r="0" b="-16903"/>
              </a:stretch>
            </a:blipFill>
          </p:spPr>
        </p:sp>
      </p:grpSp>
      <p:grpSp>
        <p:nvGrpSpPr>
          <p:cNvPr name="Group 7" id="7"/>
          <p:cNvGrpSpPr/>
          <p:nvPr/>
        </p:nvGrpSpPr>
        <p:grpSpPr>
          <a:xfrm rot="0">
            <a:off x="13299712" y="127288"/>
            <a:ext cx="2664730" cy="524619"/>
            <a:chOff x="0" y="0"/>
            <a:chExt cx="3552973" cy="699492"/>
          </a:xfrm>
        </p:grpSpPr>
        <p:sp>
          <p:nvSpPr>
            <p:cNvPr name="Freeform 8" id="8"/>
            <p:cNvSpPr/>
            <p:nvPr/>
          </p:nvSpPr>
          <p:spPr>
            <a:xfrm flipH="false" flipV="false" rot="0">
              <a:off x="0" y="0"/>
              <a:ext cx="3552952" cy="699516"/>
            </a:xfrm>
            <a:custGeom>
              <a:avLst/>
              <a:gdLst/>
              <a:ahLst/>
              <a:cxnLst/>
              <a:rect r="r" b="b" t="t" l="l"/>
              <a:pathLst>
                <a:path h="699516" w="3552952">
                  <a:moveTo>
                    <a:pt x="0" y="0"/>
                  </a:moveTo>
                  <a:lnTo>
                    <a:pt x="3552952" y="0"/>
                  </a:lnTo>
                  <a:lnTo>
                    <a:pt x="3552952" y="699516"/>
                  </a:lnTo>
                  <a:lnTo>
                    <a:pt x="0" y="699516"/>
                  </a:lnTo>
                  <a:lnTo>
                    <a:pt x="0" y="0"/>
                  </a:lnTo>
                  <a:close/>
                </a:path>
              </a:pathLst>
            </a:custGeom>
            <a:blipFill>
              <a:blip r:embed="rId5"/>
              <a:stretch>
                <a:fillRect l="0" t="-264" r="0" b="-261"/>
              </a:stretch>
            </a:blipFill>
          </p:spPr>
        </p:sp>
      </p:grpSp>
      <p:grpSp>
        <p:nvGrpSpPr>
          <p:cNvPr name="Group 9" id="9"/>
          <p:cNvGrpSpPr/>
          <p:nvPr/>
        </p:nvGrpSpPr>
        <p:grpSpPr>
          <a:xfrm rot="0">
            <a:off x="152400" y="73824"/>
            <a:ext cx="798190" cy="843158"/>
            <a:chOff x="0" y="0"/>
            <a:chExt cx="1064253" cy="1124211"/>
          </a:xfrm>
        </p:grpSpPr>
        <p:sp>
          <p:nvSpPr>
            <p:cNvPr name="Freeform 10" id="10"/>
            <p:cNvSpPr/>
            <p:nvPr/>
          </p:nvSpPr>
          <p:spPr>
            <a:xfrm flipH="false" flipV="false" rot="0">
              <a:off x="0" y="0"/>
              <a:ext cx="1064260" cy="1124204"/>
            </a:xfrm>
            <a:custGeom>
              <a:avLst/>
              <a:gdLst/>
              <a:ahLst/>
              <a:cxnLst/>
              <a:rect r="r" b="b" t="t" l="l"/>
              <a:pathLst>
                <a:path h="1124204" w="1064260">
                  <a:moveTo>
                    <a:pt x="0" y="0"/>
                  </a:moveTo>
                  <a:lnTo>
                    <a:pt x="1064260" y="0"/>
                  </a:lnTo>
                  <a:lnTo>
                    <a:pt x="1064260" y="1124204"/>
                  </a:lnTo>
                  <a:lnTo>
                    <a:pt x="0" y="1124204"/>
                  </a:lnTo>
                  <a:lnTo>
                    <a:pt x="0" y="0"/>
                  </a:lnTo>
                  <a:close/>
                </a:path>
              </a:pathLst>
            </a:custGeom>
            <a:blipFill>
              <a:blip r:embed="rId6"/>
              <a:stretch>
                <a:fillRect l="-9" t="0" r="-8" b="0"/>
              </a:stretch>
            </a:blipFill>
          </p:spPr>
        </p:sp>
      </p:grpSp>
      <p:sp>
        <p:nvSpPr>
          <p:cNvPr name="TextBox 11" id="11"/>
          <p:cNvSpPr txBox="true"/>
          <p:nvPr/>
        </p:nvSpPr>
        <p:spPr>
          <a:xfrm rot="0">
            <a:off x="1605564" y="334385"/>
            <a:ext cx="9436159" cy="857860"/>
          </a:xfrm>
          <a:prstGeom prst="rect">
            <a:avLst/>
          </a:prstGeom>
        </p:spPr>
        <p:txBody>
          <a:bodyPr anchor="t" rtlCol="false" tIns="0" lIns="0" bIns="0" rIns="0">
            <a:spAutoFit/>
          </a:bodyPr>
          <a:lstStyle/>
          <a:p>
            <a:pPr>
              <a:lnSpc>
                <a:spcPts val="6399"/>
              </a:lnSpc>
            </a:pPr>
            <a:r>
              <a:rPr lang="en-US" sz="6398" spc="165">
                <a:solidFill>
                  <a:srgbClr val="03009D"/>
                </a:solidFill>
                <a:latin typeface="Art Nuvo Letterpress"/>
              </a:rPr>
              <a:t>INTEL AI HACKATHON</a:t>
            </a:r>
          </a:p>
        </p:txBody>
      </p:sp>
      <p:sp>
        <p:nvSpPr>
          <p:cNvPr name="TextBox 12" id="12"/>
          <p:cNvSpPr txBox="true"/>
          <p:nvPr/>
        </p:nvSpPr>
        <p:spPr>
          <a:xfrm rot="0">
            <a:off x="5151120" y="1485279"/>
            <a:ext cx="7985760" cy="1260840"/>
          </a:xfrm>
          <a:prstGeom prst="rect">
            <a:avLst/>
          </a:prstGeom>
        </p:spPr>
        <p:txBody>
          <a:bodyPr anchor="t" rtlCol="false" tIns="0" lIns="0" bIns="0" rIns="0">
            <a:spAutoFit/>
          </a:bodyPr>
          <a:lstStyle/>
          <a:p>
            <a:pPr algn="ctr">
              <a:lnSpc>
                <a:spcPts val="10247"/>
              </a:lnSpc>
            </a:pPr>
            <a:r>
              <a:rPr lang="en-US" sz="7249">
                <a:solidFill>
                  <a:srgbClr val="03009D"/>
                </a:solidFill>
                <a:latin typeface="Art Nuvo"/>
              </a:rPr>
              <a:t>Team Name : Codez</a:t>
            </a:r>
          </a:p>
        </p:txBody>
      </p:sp>
      <p:sp>
        <p:nvSpPr>
          <p:cNvPr name="TextBox 13" id="13"/>
          <p:cNvSpPr txBox="true"/>
          <p:nvPr/>
        </p:nvSpPr>
        <p:spPr>
          <a:xfrm rot="0">
            <a:off x="1905685" y="3115352"/>
            <a:ext cx="14476631" cy="2494327"/>
          </a:xfrm>
          <a:prstGeom prst="rect">
            <a:avLst/>
          </a:prstGeom>
        </p:spPr>
        <p:txBody>
          <a:bodyPr anchor="t" rtlCol="false" tIns="0" lIns="0" bIns="0" rIns="0">
            <a:spAutoFit/>
          </a:bodyPr>
          <a:lstStyle/>
          <a:p>
            <a:pPr algn="ctr">
              <a:lnSpc>
                <a:spcPts val="5459"/>
              </a:lnSpc>
            </a:pPr>
            <a:r>
              <a:rPr lang="en-US" sz="3898">
                <a:solidFill>
                  <a:srgbClr val="03009D"/>
                </a:solidFill>
                <a:latin typeface="Art Nuvo UltraRough"/>
              </a:rPr>
              <a:t>Problem Statement</a:t>
            </a:r>
          </a:p>
          <a:p>
            <a:pPr algn="ctr">
              <a:lnSpc>
                <a:spcPts val="4759"/>
              </a:lnSpc>
            </a:pPr>
            <a:r>
              <a:rPr lang="en-US" sz="3600" spc="33">
                <a:solidFill>
                  <a:srgbClr val="000000"/>
                </a:solidFill>
                <a:latin typeface="Boston Angel"/>
              </a:rPr>
              <a:t>This AI solution aims to facilitate real-time translation of sign language into spoken language or text, thereby enhancing accessibility for the deaf and hard of hearing individuals.</a:t>
            </a:r>
          </a:p>
        </p:txBody>
      </p:sp>
      <p:sp>
        <p:nvSpPr>
          <p:cNvPr name="TextBox 14" id="14"/>
          <p:cNvSpPr txBox="true"/>
          <p:nvPr/>
        </p:nvSpPr>
        <p:spPr>
          <a:xfrm rot="0">
            <a:off x="607285" y="6608911"/>
            <a:ext cx="17413596" cy="2425014"/>
          </a:xfrm>
          <a:prstGeom prst="rect">
            <a:avLst/>
          </a:prstGeom>
        </p:spPr>
        <p:txBody>
          <a:bodyPr anchor="t" rtlCol="false" tIns="0" lIns="0" bIns="0" rIns="0">
            <a:spAutoFit/>
          </a:bodyPr>
          <a:lstStyle/>
          <a:p>
            <a:pPr algn="l">
              <a:lnSpc>
                <a:spcPts val="3882"/>
              </a:lnSpc>
            </a:pPr>
            <a:r>
              <a:rPr lang="en-US" sz="2772">
                <a:solidFill>
                  <a:srgbClr val="03009D"/>
                </a:solidFill>
                <a:latin typeface="Track"/>
              </a:rPr>
              <a:t>Team members Name                 Email IDs                                                         Institution </a:t>
            </a:r>
          </a:p>
          <a:p>
            <a:pPr algn="l">
              <a:lnSpc>
                <a:spcPts val="3882"/>
              </a:lnSpc>
            </a:pPr>
            <a:r>
              <a:rPr lang="en-US" sz="2772">
                <a:solidFill>
                  <a:srgbClr val="03009D"/>
                </a:solidFill>
                <a:latin typeface="Canva Sans"/>
              </a:rPr>
              <a:t>    </a:t>
            </a:r>
            <a:r>
              <a:rPr lang="en-US" sz="2772">
                <a:solidFill>
                  <a:srgbClr val="03009D"/>
                </a:solidFill>
                <a:latin typeface="Canva Sans"/>
              </a:rPr>
              <a:t>1.S.Selva Balaji                      </a:t>
            </a:r>
            <a:r>
              <a:rPr lang="en-US" sz="2772" u="sng">
                <a:solidFill>
                  <a:srgbClr val="0000FF"/>
                </a:solidFill>
                <a:latin typeface="Canva Sans"/>
                <a:hlinkClick r:id="rId7" tooltip="mailto:selvabalaji067@gmail.com"/>
              </a:rPr>
              <a:t>selvabalaji067@gmail.com</a:t>
            </a:r>
            <a:r>
              <a:rPr lang="en-US" sz="2772">
                <a:solidFill>
                  <a:srgbClr val="03009D"/>
                </a:solidFill>
                <a:latin typeface="Canva Sans"/>
              </a:rPr>
              <a:t>                            Ramco Institute of Technology  </a:t>
            </a:r>
          </a:p>
          <a:p>
            <a:pPr algn="l">
              <a:lnSpc>
                <a:spcPts val="3882"/>
              </a:lnSpc>
            </a:pPr>
            <a:r>
              <a:rPr lang="en-US" sz="2772">
                <a:solidFill>
                  <a:srgbClr val="03009D"/>
                </a:solidFill>
                <a:latin typeface="Canva Sans"/>
              </a:rPr>
              <a:t>    2.K.Mahesh Boopathi          </a:t>
            </a:r>
            <a:r>
              <a:rPr lang="en-US" sz="2772" u="sng">
                <a:solidFill>
                  <a:srgbClr val="0000FF"/>
                </a:solidFill>
                <a:latin typeface="Canva Sans"/>
                <a:hlinkClick r:id="rId8" tooltip="mailto:kmaheshboopathi251@gmail.com"/>
              </a:rPr>
              <a:t>kmaheshboopathi251@gmail.com</a:t>
            </a:r>
            <a:r>
              <a:rPr lang="en-US" sz="2772">
                <a:solidFill>
                  <a:srgbClr val="03009D"/>
                </a:solidFill>
                <a:latin typeface="Canva Sans"/>
              </a:rPr>
              <a:t>              Ramco Institute of Technology</a:t>
            </a:r>
          </a:p>
          <a:p>
            <a:pPr algn="l">
              <a:lnSpc>
                <a:spcPts val="3882"/>
              </a:lnSpc>
            </a:pPr>
            <a:r>
              <a:rPr lang="en-US" sz="2772">
                <a:solidFill>
                  <a:srgbClr val="03009D"/>
                </a:solidFill>
                <a:latin typeface="Canva Sans"/>
              </a:rPr>
              <a:t>    3.A.Akshay                              </a:t>
            </a:r>
            <a:r>
              <a:rPr lang="en-US" sz="2772" u="sng">
                <a:solidFill>
                  <a:srgbClr val="0000FF"/>
                </a:solidFill>
                <a:latin typeface="Canva Sans"/>
                <a:hlinkClick r:id="rId9" tooltip="mailto:953623243005@ritrjpm.ac.in"/>
              </a:rPr>
              <a:t>953623243005@ritrjpm.ac.in</a:t>
            </a:r>
            <a:r>
              <a:rPr lang="en-US" sz="2772">
                <a:solidFill>
                  <a:srgbClr val="03009D"/>
                </a:solidFill>
                <a:latin typeface="Canva Sans"/>
              </a:rPr>
              <a:t>                       Ramco Institute of Technology</a:t>
            </a:r>
          </a:p>
          <a:p>
            <a:pPr algn="l">
              <a:lnSpc>
                <a:spcPts val="3882"/>
              </a:lnSpc>
            </a:pPr>
            <a:r>
              <a:rPr lang="en-US" sz="2772">
                <a:solidFill>
                  <a:srgbClr val="03009D"/>
                </a:solidFill>
                <a:latin typeface="Canva Sans"/>
              </a:rPr>
              <a:t>    4.P.Dhakshina Sri                 </a:t>
            </a:r>
            <a:r>
              <a:rPr lang="en-US" sz="2772" u="sng">
                <a:solidFill>
                  <a:srgbClr val="0000FF"/>
                </a:solidFill>
                <a:latin typeface="Canva Sans"/>
                <a:hlinkClick r:id="rId10" tooltip="mailto:953623243085@ritrjpm.ac.in"/>
              </a:rPr>
              <a:t>953623243085@ritrjpm.ac.in</a:t>
            </a:r>
            <a:r>
              <a:rPr lang="en-US" sz="2772">
                <a:solidFill>
                  <a:srgbClr val="03009D"/>
                </a:solidFill>
                <a:latin typeface="Canva Sans"/>
              </a:rPr>
              <a:t>                        Ramco Institute of Technology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5302" y="9835500"/>
            <a:ext cx="17451696" cy="38100"/>
            <a:chOff x="0" y="0"/>
            <a:chExt cx="23268928" cy="50800"/>
          </a:xfrm>
        </p:grpSpPr>
        <p:sp>
          <p:nvSpPr>
            <p:cNvPr name="Freeform 3" id="3"/>
            <p:cNvSpPr/>
            <p:nvPr/>
          </p:nvSpPr>
          <p:spPr>
            <a:xfrm flipH="false" flipV="false" rot="0">
              <a:off x="25400" y="0"/>
              <a:ext cx="23218139" cy="50800"/>
            </a:xfrm>
            <a:custGeom>
              <a:avLst/>
              <a:gdLst/>
              <a:ahLst/>
              <a:cxnLst/>
              <a:rect r="r" b="b" t="t" l="l"/>
              <a:pathLst>
                <a:path h="50800" w="23218139">
                  <a:moveTo>
                    <a:pt x="23218139" y="50800"/>
                  </a:moveTo>
                  <a:lnTo>
                    <a:pt x="0" y="50800"/>
                  </a:lnTo>
                  <a:lnTo>
                    <a:pt x="0" y="0"/>
                  </a:lnTo>
                  <a:lnTo>
                    <a:pt x="23218139" y="0"/>
                  </a:lnTo>
                  <a:close/>
                </a:path>
              </a:pathLst>
            </a:custGeom>
            <a:solidFill>
              <a:srgbClr val="2D05A2">
                <a:alpha val="44706"/>
              </a:srgbClr>
            </a:solidFill>
          </p:spPr>
        </p:sp>
      </p:grpSp>
      <p:grpSp>
        <p:nvGrpSpPr>
          <p:cNvPr name="Group 4" id="4"/>
          <p:cNvGrpSpPr/>
          <p:nvPr/>
        </p:nvGrpSpPr>
        <p:grpSpPr>
          <a:xfrm rot="0">
            <a:off x="152525" y="74334"/>
            <a:ext cx="798190" cy="843158"/>
            <a:chOff x="0" y="0"/>
            <a:chExt cx="1064253" cy="1124211"/>
          </a:xfrm>
        </p:grpSpPr>
        <p:sp>
          <p:nvSpPr>
            <p:cNvPr name="Freeform 5" id="5"/>
            <p:cNvSpPr/>
            <p:nvPr/>
          </p:nvSpPr>
          <p:spPr>
            <a:xfrm flipH="false" flipV="false" rot="0">
              <a:off x="0" y="0"/>
              <a:ext cx="1064260" cy="1124204"/>
            </a:xfrm>
            <a:custGeom>
              <a:avLst/>
              <a:gdLst/>
              <a:ahLst/>
              <a:cxnLst/>
              <a:rect r="r" b="b" t="t" l="l"/>
              <a:pathLst>
                <a:path h="1124204" w="1064260">
                  <a:moveTo>
                    <a:pt x="0" y="0"/>
                  </a:moveTo>
                  <a:lnTo>
                    <a:pt x="1064260" y="0"/>
                  </a:lnTo>
                  <a:lnTo>
                    <a:pt x="1064260" y="1124204"/>
                  </a:lnTo>
                  <a:lnTo>
                    <a:pt x="0" y="1124204"/>
                  </a:lnTo>
                  <a:lnTo>
                    <a:pt x="0" y="0"/>
                  </a:lnTo>
                  <a:close/>
                </a:path>
              </a:pathLst>
            </a:custGeom>
            <a:blipFill>
              <a:blip r:embed="rId2"/>
              <a:stretch>
                <a:fillRect l="-9" t="0" r="-8" b="0"/>
              </a:stretch>
            </a:blipFill>
          </p:spPr>
        </p:sp>
      </p:grpSp>
      <p:sp>
        <p:nvSpPr>
          <p:cNvPr name="TextBox 6" id="6"/>
          <p:cNvSpPr txBox="true"/>
          <p:nvPr/>
        </p:nvSpPr>
        <p:spPr>
          <a:xfrm rot="0">
            <a:off x="1906364" y="3440811"/>
            <a:ext cx="14475271" cy="860969"/>
          </a:xfrm>
          <a:prstGeom prst="rect">
            <a:avLst/>
          </a:prstGeom>
        </p:spPr>
        <p:txBody>
          <a:bodyPr anchor="t" rtlCol="false" tIns="0" lIns="0" bIns="0" rIns="0">
            <a:spAutoFit/>
          </a:bodyPr>
          <a:lstStyle/>
          <a:p>
            <a:pPr algn="ctr">
              <a:lnSpc>
                <a:spcPts val="5914"/>
              </a:lnSpc>
            </a:pPr>
            <a:r>
              <a:rPr lang="en-US" sz="3399">
                <a:solidFill>
                  <a:srgbClr val="03009D"/>
                </a:solidFill>
                <a:latin typeface="Canva Sans"/>
              </a:rPr>
              <a:t>.</a:t>
            </a:r>
          </a:p>
        </p:txBody>
      </p:sp>
      <p:sp>
        <p:nvSpPr>
          <p:cNvPr name="Freeform 7" id="7"/>
          <p:cNvSpPr/>
          <p:nvPr/>
        </p:nvSpPr>
        <p:spPr>
          <a:xfrm flipH="false" flipV="false" rot="0">
            <a:off x="12908402" y="-46580"/>
            <a:ext cx="5379598" cy="895854"/>
          </a:xfrm>
          <a:custGeom>
            <a:avLst/>
            <a:gdLst/>
            <a:ahLst/>
            <a:cxnLst/>
            <a:rect r="r" b="b" t="t" l="l"/>
            <a:pathLst>
              <a:path h="895854" w="5379598">
                <a:moveTo>
                  <a:pt x="0" y="0"/>
                </a:moveTo>
                <a:lnTo>
                  <a:pt x="5379598" y="0"/>
                </a:lnTo>
                <a:lnTo>
                  <a:pt x="5379598" y="895854"/>
                </a:lnTo>
                <a:lnTo>
                  <a:pt x="0" y="895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16098127" y="149228"/>
            <a:ext cx="1765547" cy="556937"/>
            <a:chOff x="0" y="0"/>
            <a:chExt cx="2354063" cy="742583"/>
          </a:xfrm>
        </p:grpSpPr>
        <p:sp>
          <p:nvSpPr>
            <p:cNvPr name="Freeform 9" id="9"/>
            <p:cNvSpPr/>
            <p:nvPr/>
          </p:nvSpPr>
          <p:spPr>
            <a:xfrm flipH="false" flipV="false" rot="0">
              <a:off x="0" y="0"/>
              <a:ext cx="2354072" cy="742569"/>
            </a:xfrm>
            <a:custGeom>
              <a:avLst/>
              <a:gdLst/>
              <a:ahLst/>
              <a:cxnLst/>
              <a:rect r="r" b="b" t="t" l="l"/>
              <a:pathLst>
                <a:path h="742569" w="2354072">
                  <a:moveTo>
                    <a:pt x="0" y="0"/>
                  </a:moveTo>
                  <a:lnTo>
                    <a:pt x="2354072" y="0"/>
                  </a:lnTo>
                  <a:lnTo>
                    <a:pt x="2354072" y="742569"/>
                  </a:lnTo>
                  <a:lnTo>
                    <a:pt x="0" y="742569"/>
                  </a:lnTo>
                  <a:lnTo>
                    <a:pt x="0" y="0"/>
                  </a:lnTo>
                  <a:close/>
                </a:path>
              </a:pathLst>
            </a:custGeom>
            <a:blipFill>
              <a:blip r:embed="rId5"/>
              <a:stretch>
                <a:fillRect l="0" t="-16901" r="0" b="-16903"/>
              </a:stretch>
            </a:blipFill>
          </p:spPr>
        </p:sp>
      </p:grpSp>
      <p:grpSp>
        <p:nvGrpSpPr>
          <p:cNvPr name="Group 10" id="10"/>
          <p:cNvGrpSpPr/>
          <p:nvPr/>
        </p:nvGrpSpPr>
        <p:grpSpPr>
          <a:xfrm rot="0">
            <a:off x="13299712" y="127288"/>
            <a:ext cx="2664730" cy="524619"/>
            <a:chOff x="0" y="0"/>
            <a:chExt cx="3552973" cy="699492"/>
          </a:xfrm>
        </p:grpSpPr>
        <p:sp>
          <p:nvSpPr>
            <p:cNvPr name="Freeform 11" id="11"/>
            <p:cNvSpPr/>
            <p:nvPr/>
          </p:nvSpPr>
          <p:spPr>
            <a:xfrm flipH="false" flipV="false" rot="0">
              <a:off x="0" y="0"/>
              <a:ext cx="3552952" cy="699516"/>
            </a:xfrm>
            <a:custGeom>
              <a:avLst/>
              <a:gdLst/>
              <a:ahLst/>
              <a:cxnLst/>
              <a:rect r="r" b="b" t="t" l="l"/>
              <a:pathLst>
                <a:path h="699516" w="3552952">
                  <a:moveTo>
                    <a:pt x="0" y="0"/>
                  </a:moveTo>
                  <a:lnTo>
                    <a:pt x="3552952" y="0"/>
                  </a:lnTo>
                  <a:lnTo>
                    <a:pt x="3552952" y="699516"/>
                  </a:lnTo>
                  <a:lnTo>
                    <a:pt x="0" y="699516"/>
                  </a:lnTo>
                  <a:lnTo>
                    <a:pt x="0" y="0"/>
                  </a:lnTo>
                  <a:close/>
                </a:path>
              </a:pathLst>
            </a:custGeom>
            <a:blipFill>
              <a:blip r:embed="rId6"/>
              <a:stretch>
                <a:fillRect l="0" t="-264" r="0" b="-261"/>
              </a:stretch>
            </a:blipFill>
          </p:spPr>
        </p:sp>
      </p:grpSp>
      <p:sp>
        <p:nvSpPr>
          <p:cNvPr name="TextBox 12" id="12"/>
          <p:cNvSpPr txBox="true"/>
          <p:nvPr/>
        </p:nvSpPr>
        <p:spPr>
          <a:xfrm rot="0">
            <a:off x="1028700" y="1035754"/>
            <a:ext cx="16230600" cy="8222546"/>
          </a:xfrm>
          <a:prstGeom prst="rect">
            <a:avLst/>
          </a:prstGeom>
        </p:spPr>
        <p:txBody>
          <a:bodyPr anchor="t" rtlCol="false" tIns="0" lIns="0" bIns="0" rIns="0">
            <a:spAutoFit/>
          </a:bodyPr>
          <a:lstStyle/>
          <a:p>
            <a:pPr algn="just">
              <a:lnSpc>
                <a:spcPts val="4336"/>
              </a:lnSpc>
            </a:pPr>
            <a:r>
              <a:rPr lang="en-US" sz="3613">
                <a:solidFill>
                  <a:srgbClr val="000000"/>
                </a:solidFill>
                <a:latin typeface="Gagalin"/>
              </a:rPr>
              <a:t>Solution:</a:t>
            </a:r>
          </a:p>
          <a:p>
            <a:pPr algn="just">
              <a:lnSpc>
                <a:spcPts val="2409"/>
              </a:lnSpc>
            </a:pPr>
          </a:p>
          <a:p>
            <a:pPr algn="just" marL="433437" indent="-216718" lvl="1">
              <a:lnSpc>
                <a:spcPts val="2409"/>
              </a:lnSpc>
              <a:buFont typeface="Arial"/>
              <a:buChar char="•"/>
            </a:pPr>
            <a:r>
              <a:rPr lang="en-US" sz="2007" spc="18">
                <a:solidFill>
                  <a:srgbClr val="000000"/>
                </a:solidFill>
                <a:latin typeface="Canva Sans"/>
              </a:rPr>
              <a:t>The solution involves developing a web application that captures sign language gestures through a webcam or device camera and translates them into spoken language or text in real-time. This application aims to improve accessibility for deaf and hard of hearing individuals by providing them with a means to communicate effectively with non-signers</a:t>
            </a:r>
          </a:p>
          <a:p>
            <a:pPr algn="just" marL="242215" indent="-121107" lvl="1">
              <a:lnSpc>
                <a:spcPts val="2409"/>
              </a:lnSpc>
            </a:pPr>
          </a:p>
          <a:p>
            <a:pPr algn="just">
              <a:lnSpc>
                <a:spcPts val="4336"/>
              </a:lnSpc>
            </a:pPr>
            <a:r>
              <a:rPr lang="en-US" sz="3613" spc="33">
                <a:solidFill>
                  <a:srgbClr val="000000"/>
                </a:solidFill>
                <a:latin typeface="Gagalin"/>
              </a:rPr>
              <a:t>Methodology:</a:t>
            </a:r>
          </a:p>
          <a:p>
            <a:pPr algn="just" marL="242215" indent="-121107" lvl="1">
              <a:lnSpc>
                <a:spcPts val="2409"/>
              </a:lnSpc>
            </a:pPr>
          </a:p>
          <a:p>
            <a:pPr algn="just">
              <a:lnSpc>
                <a:spcPts val="2770"/>
              </a:lnSpc>
            </a:pPr>
            <a:r>
              <a:rPr lang="en-US" sz="2308" spc="21">
                <a:solidFill>
                  <a:srgbClr val="000000"/>
                </a:solidFill>
                <a:latin typeface="Comic Sans Bold"/>
              </a:rPr>
              <a:t>1. </a:t>
            </a:r>
            <a:r>
              <a:rPr lang="en-US" sz="2308" spc="21">
                <a:solidFill>
                  <a:srgbClr val="000000"/>
                </a:solidFill>
                <a:latin typeface="Comic Sans Bold"/>
              </a:rPr>
              <a:t>Data Collection and Preprocessing:</a:t>
            </a:r>
          </a:p>
          <a:p>
            <a:pPr algn="just" marL="455108" indent="-227554" lvl="1">
              <a:lnSpc>
                <a:spcPts val="2529"/>
              </a:lnSpc>
              <a:buFont typeface="Arial"/>
              <a:buChar char="•"/>
            </a:pPr>
            <a:r>
              <a:rPr lang="en-US" sz="2107" spc="19">
                <a:solidFill>
                  <a:srgbClr val="000000"/>
                </a:solidFill>
                <a:latin typeface="TT Rounds Condensed Bold"/>
              </a:rPr>
              <a:t> </a:t>
            </a:r>
            <a:r>
              <a:rPr lang="en-US" sz="2107" spc="19">
                <a:solidFill>
                  <a:srgbClr val="000000"/>
                </a:solidFill>
                <a:latin typeface="TT Rounds Condensed"/>
              </a:rPr>
              <a:t>Gather a large dataset of sign language videos covering various gestures, expressions, and contexts.</a:t>
            </a:r>
          </a:p>
          <a:p>
            <a:pPr algn="just" marL="455108" indent="-227554" lvl="1">
              <a:lnSpc>
                <a:spcPts val="2529"/>
              </a:lnSpc>
              <a:buFont typeface="Arial"/>
              <a:buChar char="•"/>
            </a:pPr>
            <a:r>
              <a:rPr lang="en-US" sz="2107" spc="19">
                <a:solidFill>
                  <a:srgbClr val="000000"/>
                </a:solidFill>
                <a:latin typeface="TT Rounds Condensed"/>
              </a:rPr>
              <a:t> Annotate the dataset with corresponding spoken language or text translations.</a:t>
            </a:r>
          </a:p>
          <a:p>
            <a:pPr algn="just" marL="455108" indent="-227554" lvl="1">
              <a:lnSpc>
                <a:spcPts val="2529"/>
              </a:lnSpc>
              <a:buFont typeface="Arial"/>
              <a:buChar char="•"/>
            </a:pPr>
            <a:r>
              <a:rPr lang="en-US" sz="2107" spc="18">
                <a:solidFill>
                  <a:srgbClr val="000000"/>
                </a:solidFill>
                <a:latin typeface="TT Rounds Condensed"/>
              </a:rPr>
              <a:t> Preprocess the data to remove noise, standardize gestures, and align sign language sequences with their spoken language or text counterparts.</a:t>
            </a:r>
          </a:p>
          <a:p>
            <a:pPr algn="just">
              <a:lnSpc>
                <a:spcPts val="2409"/>
              </a:lnSpc>
            </a:pPr>
          </a:p>
          <a:p>
            <a:pPr algn="just">
              <a:lnSpc>
                <a:spcPts val="2770"/>
              </a:lnSpc>
            </a:pPr>
            <a:r>
              <a:rPr lang="en-US" sz="2308" spc="21">
                <a:solidFill>
                  <a:srgbClr val="000000"/>
                </a:solidFill>
                <a:latin typeface="Comic Sans"/>
              </a:rPr>
              <a:t>2. </a:t>
            </a:r>
            <a:r>
              <a:rPr lang="en-US" sz="2308" spc="21">
                <a:solidFill>
                  <a:srgbClr val="000000"/>
                </a:solidFill>
                <a:latin typeface="Comic Sans Bold"/>
              </a:rPr>
              <a:t>Deep Learning Model Architecture:</a:t>
            </a:r>
          </a:p>
          <a:p>
            <a:pPr algn="just" marL="455108" indent="-227554" lvl="1">
              <a:lnSpc>
                <a:spcPts val="2529"/>
              </a:lnSpc>
              <a:buFont typeface="Arial"/>
              <a:buChar char="•"/>
            </a:pPr>
            <a:r>
              <a:rPr lang="en-US" sz="2107" spc="19">
                <a:solidFill>
                  <a:srgbClr val="000000"/>
                </a:solidFill>
                <a:latin typeface="TT Rounds Condensed"/>
              </a:rPr>
              <a:t>Choose an appropriate deep learning architecture for sequence-to-sequence translation tasks. Recurrent Neural Networks (RNNs), Long Short-Term Memory (LSTM) networks, or Transformer models are commonly used for such tasks.</a:t>
            </a:r>
          </a:p>
          <a:p>
            <a:pPr algn="just" marL="455108" indent="-227554" lvl="1">
              <a:lnSpc>
                <a:spcPts val="2529"/>
              </a:lnSpc>
              <a:buFont typeface="Arial"/>
              <a:buChar char="•"/>
            </a:pPr>
            <a:r>
              <a:rPr lang="en-US" sz="2107" spc="18">
                <a:solidFill>
                  <a:srgbClr val="000000"/>
                </a:solidFill>
                <a:latin typeface="TT Rounds Condensed"/>
              </a:rPr>
              <a:t>Design the architecture to accept sign language video sequences as input and output corresponding spoken language sentences or text. </a:t>
            </a:r>
          </a:p>
          <a:p>
            <a:pPr algn="just" marL="455108" indent="-227554" lvl="1">
              <a:lnSpc>
                <a:spcPts val="2529"/>
              </a:lnSpc>
              <a:buFont typeface="Arial"/>
              <a:buChar char="•"/>
            </a:pPr>
            <a:r>
              <a:rPr lang="en-US" sz="2107" spc="18">
                <a:solidFill>
                  <a:srgbClr val="000000"/>
                </a:solidFill>
                <a:latin typeface="TT Rounds Condensed"/>
              </a:rPr>
              <a:t>Incorporate attention mechanisms to allow the model to focus on relevant parts of the input sequence during translation.</a:t>
            </a:r>
          </a:p>
          <a:p>
            <a:pPr algn="just">
              <a:lnSpc>
                <a:spcPts val="2409"/>
              </a:lnSpc>
            </a:pPr>
          </a:p>
          <a:p>
            <a:pPr algn="just" marL="433437" indent="-216719" lvl="1">
              <a:lnSpc>
                <a:spcPts val="2409"/>
              </a:lnSpc>
              <a:buFont typeface="Arial"/>
              <a:buChar char="•"/>
            </a:pPr>
            <a:r>
              <a:rPr lang="en-US" sz="2007" spc="18">
                <a:solidFill>
                  <a:srgbClr val="000000"/>
                </a:solidFill>
                <a:latin typeface="Comic Sans Bold"/>
              </a:rPr>
              <a:t>Convolutional Neural Networks (CNNs):</a:t>
            </a:r>
          </a:p>
          <a:p>
            <a:pPr algn="just" marL="736205" indent="-245402" lvl="2">
              <a:lnSpc>
                <a:spcPts val="2529"/>
              </a:lnSpc>
              <a:buFont typeface="Arial"/>
              <a:buChar char="⚬"/>
            </a:pPr>
            <a:r>
              <a:rPr lang="en-US" sz="2107" spc="18">
                <a:solidFill>
                  <a:srgbClr val="000000"/>
                </a:solidFill>
                <a:latin typeface="TT Rounds Condensed"/>
              </a:rPr>
              <a:t>Effective for capturing spatial patterns and features within sign language gestures.</a:t>
            </a:r>
          </a:p>
          <a:p>
            <a:pPr algn="just" marL="411766" indent="-205883" lvl="1">
              <a:lnSpc>
                <a:spcPts val="2288"/>
              </a:lnSpc>
              <a:buFont typeface="Arial"/>
              <a:buChar char="•"/>
            </a:pPr>
            <a:r>
              <a:rPr lang="en-US" sz="1907" spc="17">
                <a:solidFill>
                  <a:srgbClr val="000000"/>
                </a:solidFill>
                <a:latin typeface="Comic Sans Bold"/>
              </a:rPr>
              <a:t>Recurrent Neural Networks (RNNs):</a:t>
            </a:r>
          </a:p>
          <a:p>
            <a:pPr algn="just" marL="736205" indent="-245402" lvl="2">
              <a:lnSpc>
                <a:spcPts val="2529"/>
              </a:lnSpc>
              <a:buFont typeface="Arial"/>
              <a:buChar char="⚬"/>
            </a:pPr>
            <a:r>
              <a:rPr lang="en-US" sz="2107" spc="19">
                <a:solidFill>
                  <a:srgbClr val="000000"/>
                </a:solidFill>
                <a:latin typeface="TT Rounds Condensed"/>
              </a:rPr>
              <a:t>Suitable for modeling the temporal dynamics of sign language gestures.</a:t>
            </a:r>
          </a:p>
          <a:p>
            <a:pPr algn="just" marL="736205" indent="-245402" lvl="2">
              <a:lnSpc>
                <a:spcPts val="2529"/>
              </a:lnSpc>
              <a:buFont typeface="Arial"/>
              <a:buChar char="⚬"/>
            </a:pPr>
            <a:r>
              <a:rPr lang="en-US" sz="2107" spc="19">
                <a:solidFill>
                  <a:srgbClr val="000000"/>
                </a:solidFill>
                <a:latin typeface="TT Rounds Condensed"/>
              </a:rPr>
              <a:t>Variants like LSTM and GRU can capture long-range dependencies in sequential data.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5302" y="9835500"/>
            <a:ext cx="17451696" cy="38100"/>
            <a:chOff x="0" y="0"/>
            <a:chExt cx="23268928" cy="50800"/>
          </a:xfrm>
        </p:grpSpPr>
        <p:sp>
          <p:nvSpPr>
            <p:cNvPr name="Freeform 3" id="3"/>
            <p:cNvSpPr/>
            <p:nvPr/>
          </p:nvSpPr>
          <p:spPr>
            <a:xfrm flipH="false" flipV="false" rot="0">
              <a:off x="25400" y="0"/>
              <a:ext cx="23218139" cy="50800"/>
            </a:xfrm>
            <a:custGeom>
              <a:avLst/>
              <a:gdLst/>
              <a:ahLst/>
              <a:cxnLst/>
              <a:rect r="r" b="b" t="t" l="l"/>
              <a:pathLst>
                <a:path h="50800" w="23218139">
                  <a:moveTo>
                    <a:pt x="23218139" y="50800"/>
                  </a:moveTo>
                  <a:lnTo>
                    <a:pt x="0" y="50800"/>
                  </a:lnTo>
                  <a:lnTo>
                    <a:pt x="0" y="0"/>
                  </a:lnTo>
                  <a:lnTo>
                    <a:pt x="23218139" y="0"/>
                  </a:lnTo>
                  <a:close/>
                </a:path>
              </a:pathLst>
            </a:custGeom>
            <a:solidFill>
              <a:srgbClr val="2D05A2">
                <a:alpha val="44706"/>
              </a:srgbClr>
            </a:solidFill>
          </p:spPr>
        </p:sp>
      </p:grpSp>
      <p:grpSp>
        <p:nvGrpSpPr>
          <p:cNvPr name="Group 4" id="4"/>
          <p:cNvGrpSpPr/>
          <p:nvPr/>
        </p:nvGrpSpPr>
        <p:grpSpPr>
          <a:xfrm rot="0">
            <a:off x="152525" y="74334"/>
            <a:ext cx="798190" cy="843158"/>
            <a:chOff x="0" y="0"/>
            <a:chExt cx="1064253" cy="1124211"/>
          </a:xfrm>
        </p:grpSpPr>
        <p:sp>
          <p:nvSpPr>
            <p:cNvPr name="Freeform 5" id="5"/>
            <p:cNvSpPr/>
            <p:nvPr/>
          </p:nvSpPr>
          <p:spPr>
            <a:xfrm flipH="false" flipV="false" rot="0">
              <a:off x="0" y="0"/>
              <a:ext cx="1064260" cy="1124204"/>
            </a:xfrm>
            <a:custGeom>
              <a:avLst/>
              <a:gdLst/>
              <a:ahLst/>
              <a:cxnLst/>
              <a:rect r="r" b="b" t="t" l="l"/>
              <a:pathLst>
                <a:path h="1124204" w="1064260">
                  <a:moveTo>
                    <a:pt x="0" y="0"/>
                  </a:moveTo>
                  <a:lnTo>
                    <a:pt x="1064260" y="0"/>
                  </a:lnTo>
                  <a:lnTo>
                    <a:pt x="1064260" y="1124204"/>
                  </a:lnTo>
                  <a:lnTo>
                    <a:pt x="0" y="1124204"/>
                  </a:lnTo>
                  <a:lnTo>
                    <a:pt x="0" y="0"/>
                  </a:lnTo>
                  <a:close/>
                </a:path>
              </a:pathLst>
            </a:custGeom>
            <a:blipFill>
              <a:blip r:embed="rId2"/>
              <a:stretch>
                <a:fillRect l="-9" t="0" r="-8" b="0"/>
              </a:stretch>
            </a:blipFill>
          </p:spPr>
        </p:sp>
      </p:grpSp>
      <p:sp>
        <p:nvSpPr>
          <p:cNvPr name="Freeform 6" id="6"/>
          <p:cNvSpPr/>
          <p:nvPr/>
        </p:nvSpPr>
        <p:spPr>
          <a:xfrm flipH="false" flipV="false" rot="0">
            <a:off x="12908402" y="-46580"/>
            <a:ext cx="5379598" cy="895854"/>
          </a:xfrm>
          <a:custGeom>
            <a:avLst/>
            <a:gdLst/>
            <a:ahLst/>
            <a:cxnLst/>
            <a:rect r="r" b="b" t="t" l="l"/>
            <a:pathLst>
              <a:path h="895854" w="5379598">
                <a:moveTo>
                  <a:pt x="0" y="0"/>
                </a:moveTo>
                <a:lnTo>
                  <a:pt x="5379598" y="0"/>
                </a:lnTo>
                <a:lnTo>
                  <a:pt x="5379598" y="895854"/>
                </a:lnTo>
                <a:lnTo>
                  <a:pt x="0" y="895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6098127" y="149228"/>
            <a:ext cx="1765547" cy="556937"/>
            <a:chOff x="0" y="0"/>
            <a:chExt cx="2354063" cy="742583"/>
          </a:xfrm>
        </p:grpSpPr>
        <p:sp>
          <p:nvSpPr>
            <p:cNvPr name="Freeform 8" id="8"/>
            <p:cNvSpPr/>
            <p:nvPr/>
          </p:nvSpPr>
          <p:spPr>
            <a:xfrm flipH="false" flipV="false" rot="0">
              <a:off x="0" y="0"/>
              <a:ext cx="2354072" cy="742569"/>
            </a:xfrm>
            <a:custGeom>
              <a:avLst/>
              <a:gdLst/>
              <a:ahLst/>
              <a:cxnLst/>
              <a:rect r="r" b="b" t="t" l="l"/>
              <a:pathLst>
                <a:path h="742569" w="2354072">
                  <a:moveTo>
                    <a:pt x="0" y="0"/>
                  </a:moveTo>
                  <a:lnTo>
                    <a:pt x="2354072" y="0"/>
                  </a:lnTo>
                  <a:lnTo>
                    <a:pt x="2354072" y="742569"/>
                  </a:lnTo>
                  <a:lnTo>
                    <a:pt x="0" y="742569"/>
                  </a:lnTo>
                  <a:lnTo>
                    <a:pt x="0" y="0"/>
                  </a:lnTo>
                  <a:close/>
                </a:path>
              </a:pathLst>
            </a:custGeom>
            <a:blipFill>
              <a:blip r:embed="rId5"/>
              <a:stretch>
                <a:fillRect l="0" t="-16901" r="0" b="-16903"/>
              </a:stretch>
            </a:blipFill>
          </p:spPr>
        </p:sp>
      </p:grpSp>
      <p:grpSp>
        <p:nvGrpSpPr>
          <p:cNvPr name="Group 9" id="9"/>
          <p:cNvGrpSpPr/>
          <p:nvPr/>
        </p:nvGrpSpPr>
        <p:grpSpPr>
          <a:xfrm rot="0">
            <a:off x="13299712" y="127288"/>
            <a:ext cx="2664730" cy="524619"/>
            <a:chOff x="0" y="0"/>
            <a:chExt cx="3552973" cy="699492"/>
          </a:xfrm>
        </p:grpSpPr>
        <p:sp>
          <p:nvSpPr>
            <p:cNvPr name="Freeform 10" id="10"/>
            <p:cNvSpPr/>
            <p:nvPr/>
          </p:nvSpPr>
          <p:spPr>
            <a:xfrm flipH="false" flipV="false" rot="0">
              <a:off x="0" y="0"/>
              <a:ext cx="3552952" cy="699516"/>
            </a:xfrm>
            <a:custGeom>
              <a:avLst/>
              <a:gdLst/>
              <a:ahLst/>
              <a:cxnLst/>
              <a:rect r="r" b="b" t="t" l="l"/>
              <a:pathLst>
                <a:path h="699516" w="3552952">
                  <a:moveTo>
                    <a:pt x="0" y="0"/>
                  </a:moveTo>
                  <a:lnTo>
                    <a:pt x="3552952" y="0"/>
                  </a:lnTo>
                  <a:lnTo>
                    <a:pt x="3552952" y="699516"/>
                  </a:lnTo>
                  <a:lnTo>
                    <a:pt x="0" y="699516"/>
                  </a:lnTo>
                  <a:lnTo>
                    <a:pt x="0" y="0"/>
                  </a:lnTo>
                  <a:close/>
                </a:path>
              </a:pathLst>
            </a:custGeom>
            <a:blipFill>
              <a:blip r:embed="rId6"/>
              <a:stretch>
                <a:fillRect l="0" t="-264" r="0" b="-261"/>
              </a:stretch>
            </a:blipFill>
          </p:spPr>
        </p:sp>
      </p:grpSp>
      <p:sp>
        <p:nvSpPr>
          <p:cNvPr name="TextBox 11" id="11"/>
          <p:cNvSpPr txBox="true"/>
          <p:nvPr/>
        </p:nvSpPr>
        <p:spPr>
          <a:xfrm rot="0">
            <a:off x="1028700" y="1028700"/>
            <a:ext cx="16230600" cy="9029700"/>
          </a:xfrm>
          <a:prstGeom prst="rect">
            <a:avLst/>
          </a:prstGeom>
        </p:spPr>
        <p:txBody>
          <a:bodyPr anchor="t" rtlCol="false" tIns="0" lIns="0" bIns="0" rIns="0">
            <a:spAutoFit/>
          </a:bodyPr>
          <a:lstStyle/>
          <a:p>
            <a:pPr algn="just" marL="431801" indent="-215900" lvl="1">
              <a:lnSpc>
                <a:spcPts val="2400"/>
              </a:lnSpc>
              <a:buFont typeface="Arial"/>
              <a:buChar char="•"/>
            </a:pPr>
            <a:r>
              <a:rPr lang="en-US" sz="2000" spc="18">
                <a:solidFill>
                  <a:srgbClr val="000000"/>
                </a:solidFill>
                <a:latin typeface="Comic Sans Bold"/>
              </a:rPr>
              <a:t>Sequence-to-Sequence Models:</a:t>
            </a:r>
          </a:p>
          <a:p>
            <a:pPr algn="just">
              <a:lnSpc>
                <a:spcPts val="2520"/>
              </a:lnSpc>
            </a:pPr>
            <a:r>
              <a:rPr lang="en-US" sz="2100" spc="18">
                <a:solidFill>
                  <a:srgbClr val="000000"/>
                </a:solidFill>
                <a:latin typeface="TT Rounds Condensed"/>
              </a:rPr>
              <a:t>             </a:t>
            </a:r>
            <a:r>
              <a:rPr lang="en-US" sz="2100" spc="18">
                <a:solidFill>
                  <a:srgbClr val="000000"/>
                </a:solidFill>
                <a:latin typeface="TT Rounds Condensed"/>
              </a:rPr>
              <a:t>Adapted for translating sign language sequences into spoken language or text.</a:t>
            </a:r>
          </a:p>
          <a:p>
            <a:pPr algn="just" marL="431801" indent="-215900" lvl="1">
              <a:lnSpc>
                <a:spcPts val="2400"/>
              </a:lnSpc>
              <a:buFont typeface="Arial"/>
              <a:buChar char="•"/>
            </a:pPr>
            <a:r>
              <a:rPr lang="en-US" sz="2000" spc="18">
                <a:solidFill>
                  <a:srgbClr val="000000"/>
                </a:solidFill>
                <a:latin typeface="Comic Sans Bold"/>
              </a:rPr>
              <a:t>Transformer Models:</a:t>
            </a:r>
          </a:p>
          <a:p>
            <a:pPr algn="just">
              <a:lnSpc>
                <a:spcPts val="2520"/>
              </a:lnSpc>
            </a:pPr>
            <a:r>
              <a:rPr lang="en-US" sz="2100" spc="18">
                <a:solidFill>
                  <a:srgbClr val="000000"/>
                </a:solidFill>
                <a:latin typeface="TT Rounds Condensed"/>
              </a:rPr>
              <a:t>             </a:t>
            </a:r>
            <a:r>
              <a:rPr lang="en-US" sz="2100" spc="18">
                <a:solidFill>
                  <a:srgbClr val="000000"/>
                </a:solidFill>
                <a:latin typeface="TT Rounds Condensed"/>
              </a:rPr>
              <a:t>Excel at capturing global dependencies and contextual information, beneficial for sign language translation tasks.</a:t>
            </a:r>
          </a:p>
          <a:p>
            <a:pPr algn="just" marL="431801" indent="-215900" lvl="1">
              <a:lnSpc>
                <a:spcPts val="2400"/>
              </a:lnSpc>
              <a:buFont typeface="Arial"/>
              <a:buChar char="•"/>
            </a:pPr>
            <a:r>
              <a:rPr lang="en-US" sz="2000" spc="18">
                <a:solidFill>
                  <a:srgbClr val="000000"/>
                </a:solidFill>
                <a:latin typeface="Comic Sans Bold"/>
              </a:rPr>
              <a:t>Hybrid Models:</a:t>
            </a:r>
          </a:p>
          <a:p>
            <a:pPr algn="just">
              <a:lnSpc>
                <a:spcPts val="2520"/>
              </a:lnSpc>
            </a:pPr>
            <a:r>
              <a:rPr lang="en-US" sz="2100" spc="19">
                <a:solidFill>
                  <a:srgbClr val="000000"/>
                </a:solidFill>
                <a:latin typeface="TT Rounds Condensed Bold"/>
              </a:rPr>
              <a:t>            </a:t>
            </a:r>
            <a:r>
              <a:rPr lang="en-US" sz="2100" spc="19">
                <a:solidFill>
                  <a:srgbClr val="000000"/>
                </a:solidFill>
                <a:latin typeface="TT Rounds Condensed"/>
              </a:rPr>
              <a:t>Combine CNNs for spatial feature extraction with RNNs or Transformer architectures for sequence modeling and translation.</a:t>
            </a:r>
          </a:p>
          <a:p>
            <a:pPr algn="just" marL="431801" indent="-215900" lvl="1">
              <a:lnSpc>
                <a:spcPts val="2400"/>
              </a:lnSpc>
              <a:buFont typeface="Arial"/>
              <a:buChar char="•"/>
            </a:pPr>
            <a:r>
              <a:rPr lang="en-US" sz="2000" spc="18">
                <a:solidFill>
                  <a:srgbClr val="000000"/>
                </a:solidFill>
                <a:latin typeface="Comic Sans Bold"/>
              </a:rPr>
              <a:t>Custom Architectures:</a:t>
            </a:r>
          </a:p>
          <a:p>
            <a:pPr algn="just">
              <a:lnSpc>
                <a:spcPts val="2520"/>
              </a:lnSpc>
            </a:pPr>
            <a:r>
              <a:rPr lang="en-US" sz="2100" spc="18">
                <a:solidFill>
                  <a:srgbClr val="000000"/>
                </a:solidFill>
                <a:latin typeface="TT Rounds Condensed Bold"/>
              </a:rPr>
              <a:t>            </a:t>
            </a:r>
            <a:r>
              <a:rPr lang="en-US" sz="2100" spc="18">
                <a:solidFill>
                  <a:srgbClr val="000000"/>
                </a:solidFill>
                <a:latin typeface="TT Rounds Condensed"/>
              </a:rPr>
              <a:t>Tailored to the characteristics of sign language gestures and may incorporate domain-specific knowledge or constraints for improved translation accuracy and efficiency.</a:t>
            </a:r>
          </a:p>
          <a:p>
            <a:pPr algn="just">
              <a:lnSpc>
                <a:spcPts val="2236"/>
              </a:lnSpc>
            </a:pPr>
          </a:p>
          <a:p>
            <a:pPr algn="just">
              <a:lnSpc>
                <a:spcPts val="2759"/>
              </a:lnSpc>
            </a:pPr>
            <a:r>
              <a:rPr lang="en-US" sz="2299" spc="21">
                <a:solidFill>
                  <a:srgbClr val="000000"/>
                </a:solidFill>
                <a:latin typeface="Comic Sans"/>
              </a:rPr>
              <a:t>3. </a:t>
            </a:r>
            <a:r>
              <a:rPr lang="en-US" sz="2299" spc="21">
                <a:solidFill>
                  <a:srgbClr val="000000"/>
                </a:solidFill>
                <a:latin typeface="Comic Sans Bold"/>
              </a:rPr>
              <a:t>Training the Model:</a:t>
            </a:r>
          </a:p>
          <a:p>
            <a:pPr algn="just" marL="453390" indent="-226695" lvl="1">
              <a:lnSpc>
                <a:spcPts val="2520"/>
              </a:lnSpc>
              <a:buFont typeface="Arial"/>
              <a:buChar char="•"/>
            </a:pPr>
            <a:r>
              <a:rPr lang="en-US" sz="2100" spc="19">
                <a:solidFill>
                  <a:srgbClr val="000000"/>
                </a:solidFill>
                <a:latin typeface="TT Rounds Condensed"/>
              </a:rPr>
              <a:t>Split the annotated dataset into training, validation, and test sets.</a:t>
            </a:r>
          </a:p>
          <a:p>
            <a:pPr algn="just" marL="453390" indent="-226695" lvl="1">
              <a:lnSpc>
                <a:spcPts val="2520"/>
              </a:lnSpc>
              <a:buFont typeface="Arial"/>
              <a:buChar char="•"/>
            </a:pPr>
            <a:r>
              <a:rPr lang="en-US" sz="2100" spc="18">
                <a:solidFill>
                  <a:srgbClr val="000000"/>
                </a:solidFill>
                <a:latin typeface="TT Rounds Condensed"/>
              </a:rPr>
              <a:t>Train the deep learning model using the training set, optimizing for translation accuracy and minimizing loss.</a:t>
            </a:r>
          </a:p>
          <a:p>
            <a:pPr algn="just" marL="453390" indent="-226695" lvl="1">
              <a:lnSpc>
                <a:spcPts val="2520"/>
              </a:lnSpc>
              <a:buFont typeface="Arial"/>
              <a:buChar char="•"/>
            </a:pPr>
            <a:r>
              <a:rPr lang="en-US" sz="2100" spc="18">
                <a:solidFill>
                  <a:srgbClr val="000000"/>
                </a:solidFill>
                <a:latin typeface="TT Rounds Condensed"/>
              </a:rPr>
              <a:t> Validate the model's performance on the validation set, adjusting hyper parameters as needed to prevent overfitting.</a:t>
            </a:r>
          </a:p>
          <a:p>
            <a:pPr algn="just" marL="453390" indent="-226695" lvl="1">
              <a:lnSpc>
                <a:spcPts val="2520"/>
              </a:lnSpc>
              <a:buFont typeface="Arial"/>
              <a:buChar char="•"/>
            </a:pPr>
            <a:r>
              <a:rPr lang="en-US" sz="2100" spc="18">
                <a:solidFill>
                  <a:srgbClr val="000000"/>
                </a:solidFill>
                <a:latin typeface="TT Rounds Condensed"/>
              </a:rPr>
              <a:t>Evaluate the trained model on the test set to measure its real-world performance.</a:t>
            </a:r>
          </a:p>
          <a:p>
            <a:pPr algn="just" marL="453390" indent="-226695" lvl="1">
              <a:lnSpc>
                <a:spcPts val="2520"/>
              </a:lnSpc>
              <a:buFont typeface="Arial"/>
              <a:buChar char="•"/>
            </a:pPr>
          </a:p>
          <a:p>
            <a:pPr algn="just">
              <a:lnSpc>
                <a:spcPts val="2759"/>
              </a:lnSpc>
            </a:pPr>
            <a:r>
              <a:rPr lang="en-US" sz="2299" spc="21">
                <a:solidFill>
                  <a:srgbClr val="000000"/>
                </a:solidFill>
                <a:latin typeface="Comic Sans Bold"/>
              </a:rPr>
              <a:t>4. Integration and Deployment:</a:t>
            </a:r>
          </a:p>
          <a:p>
            <a:pPr algn="just" marL="453390" indent="-226695" lvl="1">
              <a:lnSpc>
                <a:spcPts val="2520"/>
              </a:lnSpc>
              <a:buFont typeface="Arial"/>
              <a:buChar char="•"/>
            </a:pPr>
            <a:r>
              <a:rPr lang="en-US" sz="2100" spc="19">
                <a:solidFill>
                  <a:srgbClr val="000000"/>
                </a:solidFill>
                <a:latin typeface="TT Rounds Condensed"/>
              </a:rPr>
              <a:t>Develop a user-friendly interface for capturing sign language input, such as a webcam or smartphone camera interface.</a:t>
            </a:r>
          </a:p>
          <a:p>
            <a:pPr algn="just" marL="453390" indent="-226695" lvl="1">
              <a:lnSpc>
                <a:spcPts val="2520"/>
              </a:lnSpc>
              <a:buFont typeface="Arial"/>
              <a:buChar char="•"/>
            </a:pPr>
            <a:r>
              <a:rPr lang="en-US" sz="2100" spc="18">
                <a:solidFill>
                  <a:srgbClr val="000000"/>
                </a:solidFill>
                <a:latin typeface="TT Rounds Condensed"/>
              </a:rPr>
              <a:t>Integrate the trained model into the interface to perform real-time translation of sign language gestures.</a:t>
            </a:r>
          </a:p>
          <a:p>
            <a:pPr algn="just" marL="453390" indent="-226695" lvl="1">
              <a:lnSpc>
                <a:spcPts val="2520"/>
              </a:lnSpc>
              <a:buFont typeface="Arial"/>
              <a:buChar char="•"/>
            </a:pPr>
            <a:r>
              <a:rPr lang="en-US" sz="2100" spc="18">
                <a:solidFill>
                  <a:srgbClr val="000000"/>
                </a:solidFill>
                <a:latin typeface="TT Rounds Condensed"/>
              </a:rPr>
              <a:t>Implement options for users to choose their preferred spoken language or text output.</a:t>
            </a:r>
          </a:p>
          <a:p>
            <a:pPr algn="just" marL="453390" indent="-226695" lvl="1">
              <a:lnSpc>
                <a:spcPts val="2520"/>
              </a:lnSpc>
              <a:buFont typeface="Arial"/>
              <a:buChar char="•"/>
            </a:pPr>
            <a:r>
              <a:rPr lang="en-US" sz="2100" spc="19">
                <a:solidFill>
                  <a:srgbClr val="000000"/>
                </a:solidFill>
                <a:latin typeface="TT Rounds Condensed"/>
              </a:rPr>
              <a:t>Deploy the solution on appropriate platforms, such as mobile devices, web applications, or dedicated hardware devices.</a:t>
            </a:r>
          </a:p>
          <a:p>
            <a:pPr algn="just" marL="224827" indent="-112414" lvl="1">
              <a:lnSpc>
                <a:spcPts val="2236"/>
              </a:lnSpc>
            </a:pPr>
          </a:p>
          <a:p>
            <a:pPr algn="just">
              <a:lnSpc>
                <a:spcPts val="2639"/>
              </a:lnSpc>
            </a:pPr>
            <a:r>
              <a:rPr lang="en-US" sz="2199" spc="20">
                <a:solidFill>
                  <a:srgbClr val="000000"/>
                </a:solidFill>
                <a:latin typeface="Comic Sans Bold"/>
              </a:rPr>
              <a:t>5. Accessibility and User Experience:</a:t>
            </a:r>
          </a:p>
          <a:p>
            <a:pPr algn="just" marL="453390" indent="-226695" lvl="1">
              <a:lnSpc>
                <a:spcPts val="2520"/>
              </a:lnSpc>
              <a:buFont typeface="Arial"/>
              <a:buChar char="•"/>
            </a:pPr>
            <a:r>
              <a:rPr lang="en-US" sz="2100" spc="19">
                <a:solidFill>
                  <a:srgbClr val="000000"/>
                </a:solidFill>
                <a:latin typeface="TT Rounds Condensed"/>
              </a:rPr>
              <a:t>Consider accessibility features such as high contrast modes, text resizing, and screen reader compatibility to accommodate users with different needs.</a:t>
            </a:r>
          </a:p>
          <a:p>
            <a:pPr algn="just" marL="453390" indent="-226695" lvl="1">
              <a:lnSpc>
                <a:spcPts val="2520"/>
              </a:lnSpc>
              <a:buFont typeface="Arial"/>
              <a:buChar char="•"/>
            </a:pPr>
            <a:r>
              <a:rPr lang="en-US" sz="2100" spc="18">
                <a:solidFill>
                  <a:srgbClr val="000000"/>
                </a:solidFill>
                <a:latin typeface="TT Rounds Condensed"/>
              </a:rPr>
              <a:t>Solicit feedback from deaf and hard of hearing individuals during development to ensure the system meets their accessibility requirements.</a:t>
            </a:r>
          </a:p>
          <a:p>
            <a:pPr algn="just" marL="453390" indent="-226695" lvl="1">
              <a:lnSpc>
                <a:spcPts val="2520"/>
              </a:lnSpc>
              <a:buFont typeface="Arial"/>
              <a:buChar char="•"/>
            </a:pPr>
            <a:r>
              <a:rPr lang="en-US" sz="2100" spc="19">
                <a:solidFill>
                  <a:srgbClr val="000000"/>
                </a:solidFill>
                <a:latin typeface="TT Rounds Condensed"/>
              </a:rPr>
              <a:t>Continuously iterate on the solution based on user feedback and usability testing to improve its effectiveness and user experience.</a:t>
            </a:r>
          </a:p>
          <a:p>
            <a:pPr algn="just" marL="224827" indent="-112414" lvl="1">
              <a:lnSpc>
                <a:spcPts val="2236"/>
              </a:lnSpc>
            </a:pPr>
          </a:p>
          <a:p>
            <a:pPr algn="just">
              <a:lnSpc>
                <a:spcPts val="240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5302" y="9835500"/>
            <a:ext cx="17451696" cy="38100"/>
            <a:chOff x="0" y="0"/>
            <a:chExt cx="23268928" cy="50800"/>
          </a:xfrm>
        </p:grpSpPr>
        <p:sp>
          <p:nvSpPr>
            <p:cNvPr name="Freeform 3" id="3"/>
            <p:cNvSpPr/>
            <p:nvPr/>
          </p:nvSpPr>
          <p:spPr>
            <a:xfrm flipH="false" flipV="false" rot="0">
              <a:off x="25400" y="0"/>
              <a:ext cx="23218139" cy="50800"/>
            </a:xfrm>
            <a:custGeom>
              <a:avLst/>
              <a:gdLst/>
              <a:ahLst/>
              <a:cxnLst/>
              <a:rect r="r" b="b" t="t" l="l"/>
              <a:pathLst>
                <a:path h="50800" w="23218139">
                  <a:moveTo>
                    <a:pt x="23218139" y="50800"/>
                  </a:moveTo>
                  <a:lnTo>
                    <a:pt x="0" y="50800"/>
                  </a:lnTo>
                  <a:lnTo>
                    <a:pt x="0" y="0"/>
                  </a:lnTo>
                  <a:lnTo>
                    <a:pt x="23218139" y="0"/>
                  </a:lnTo>
                  <a:close/>
                </a:path>
              </a:pathLst>
            </a:custGeom>
            <a:solidFill>
              <a:srgbClr val="2D05A2">
                <a:alpha val="44706"/>
              </a:srgbClr>
            </a:solidFill>
          </p:spPr>
        </p:sp>
      </p:grpSp>
      <p:grpSp>
        <p:nvGrpSpPr>
          <p:cNvPr name="Group 4" id="4"/>
          <p:cNvGrpSpPr/>
          <p:nvPr/>
        </p:nvGrpSpPr>
        <p:grpSpPr>
          <a:xfrm rot="0">
            <a:off x="152525" y="74334"/>
            <a:ext cx="798190" cy="843158"/>
            <a:chOff x="0" y="0"/>
            <a:chExt cx="1064253" cy="1124211"/>
          </a:xfrm>
        </p:grpSpPr>
        <p:sp>
          <p:nvSpPr>
            <p:cNvPr name="Freeform 5" id="5"/>
            <p:cNvSpPr/>
            <p:nvPr/>
          </p:nvSpPr>
          <p:spPr>
            <a:xfrm flipH="false" flipV="false" rot="0">
              <a:off x="0" y="0"/>
              <a:ext cx="1064260" cy="1124204"/>
            </a:xfrm>
            <a:custGeom>
              <a:avLst/>
              <a:gdLst/>
              <a:ahLst/>
              <a:cxnLst/>
              <a:rect r="r" b="b" t="t" l="l"/>
              <a:pathLst>
                <a:path h="1124204" w="1064260">
                  <a:moveTo>
                    <a:pt x="0" y="0"/>
                  </a:moveTo>
                  <a:lnTo>
                    <a:pt x="1064260" y="0"/>
                  </a:lnTo>
                  <a:lnTo>
                    <a:pt x="1064260" y="1124204"/>
                  </a:lnTo>
                  <a:lnTo>
                    <a:pt x="0" y="1124204"/>
                  </a:lnTo>
                  <a:lnTo>
                    <a:pt x="0" y="0"/>
                  </a:lnTo>
                  <a:close/>
                </a:path>
              </a:pathLst>
            </a:custGeom>
            <a:blipFill>
              <a:blip r:embed="rId2"/>
              <a:stretch>
                <a:fillRect l="-9" t="0" r="-8" b="0"/>
              </a:stretch>
            </a:blipFill>
          </p:spPr>
        </p:sp>
      </p:grpSp>
      <p:sp>
        <p:nvSpPr>
          <p:cNvPr name="Freeform 6" id="6"/>
          <p:cNvSpPr/>
          <p:nvPr/>
        </p:nvSpPr>
        <p:spPr>
          <a:xfrm flipH="false" flipV="false" rot="0">
            <a:off x="12908402" y="-46580"/>
            <a:ext cx="5379598" cy="895854"/>
          </a:xfrm>
          <a:custGeom>
            <a:avLst/>
            <a:gdLst/>
            <a:ahLst/>
            <a:cxnLst/>
            <a:rect r="r" b="b" t="t" l="l"/>
            <a:pathLst>
              <a:path h="895854" w="5379598">
                <a:moveTo>
                  <a:pt x="0" y="0"/>
                </a:moveTo>
                <a:lnTo>
                  <a:pt x="5379598" y="0"/>
                </a:lnTo>
                <a:lnTo>
                  <a:pt x="5379598" y="895854"/>
                </a:lnTo>
                <a:lnTo>
                  <a:pt x="0" y="895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6098127" y="149228"/>
            <a:ext cx="1765547" cy="556937"/>
            <a:chOff x="0" y="0"/>
            <a:chExt cx="2354063" cy="742583"/>
          </a:xfrm>
        </p:grpSpPr>
        <p:sp>
          <p:nvSpPr>
            <p:cNvPr name="Freeform 8" id="8"/>
            <p:cNvSpPr/>
            <p:nvPr/>
          </p:nvSpPr>
          <p:spPr>
            <a:xfrm flipH="false" flipV="false" rot="0">
              <a:off x="0" y="0"/>
              <a:ext cx="2354072" cy="742569"/>
            </a:xfrm>
            <a:custGeom>
              <a:avLst/>
              <a:gdLst/>
              <a:ahLst/>
              <a:cxnLst/>
              <a:rect r="r" b="b" t="t" l="l"/>
              <a:pathLst>
                <a:path h="742569" w="2354072">
                  <a:moveTo>
                    <a:pt x="0" y="0"/>
                  </a:moveTo>
                  <a:lnTo>
                    <a:pt x="2354072" y="0"/>
                  </a:lnTo>
                  <a:lnTo>
                    <a:pt x="2354072" y="742569"/>
                  </a:lnTo>
                  <a:lnTo>
                    <a:pt x="0" y="742569"/>
                  </a:lnTo>
                  <a:lnTo>
                    <a:pt x="0" y="0"/>
                  </a:lnTo>
                  <a:close/>
                </a:path>
              </a:pathLst>
            </a:custGeom>
            <a:blipFill>
              <a:blip r:embed="rId5"/>
              <a:stretch>
                <a:fillRect l="0" t="-16901" r="0" b="-16903"/>
              </a:stretch>
            </a:blipFill>
          </p:spPr>
        </p:sp>
      </p:grpSp>
      <p:grpSp>
        <p:nvGrpSpPr>
          <p:cNvPr name="Group 9" id="9"/>
          <p:cNvGrpSpPr/>
          <p:nvPr/>
        </p:nvGrpSpPr>
        <p:grpSpPr>
          <a:xfrm rot="0">
            <a:off x="13299712" y="127288"/>
            <a:ext cx="2664730" cy="524619"/>
            <a:chOff x="0" y="0"/>
            <a:chExt cx="3552973" cy="699492"/>
          </a:xfrm>
        </p:grpSpPr>
        <p:sp>
          <p:nvSpPr>
            <p:cNvPr name="Freeform 10" id="10"/>
            <p:cNvSpPr/>
            <p:nvPr/>
          </p:nvSpPr>
          <p:spPr>
            <a:xfrm flipH="false" flipV="false" rot="0">
              <a:off x="0" y="0"/>
              <a:ext cx="3552952" cy="699516"/>
            </a:xfrm>
            <a:custGeom>
              <a:avLst/>
              <a:gdLst/>
              <a:ahLst/>
              <a:cxnLst/>
              <a:rect r="r" b="b" t="t" l="l"/>
              <a:pathLst>
                <a:path h="699516" w="3552952">
                  <a:moveTo>
                    <a:pt x="0" y="0"/>
                  </a:moveTo>
                  <a:lnTo>
                    <a:pt x="3552952" y="0"/>
                  </a:lnTo>
                  <a:lnTo>
                    <a:pt x="3552952" y="699516"/>
                  </a:lnTo>
                  <a:lnTo>
                    <a:pt x="0" y="699516"/>
                  </a:lnTo>
                  <a:lnTo>
                    <a:pt x="0" y="0"/>
                  </a:lnTo>
                  <a:close/>
                </a:path>
              </a:pathLst>
            </a:custGeom>
            <a:blipFill>
              <a:blip r:embed="rId6"/>
              <a:stretch>
                <a:fillRect l="0" t="-264" r="0" b="-261"/>
              </a:stretch>
            </a:blipFill>
          </p:spPr>
        </p:sp>
      </p:grpSp>
      <p:sp>
        <p:nvSpPr>
          <p:cNvPr name="TextBox 11" id="11"/>
          <p:cNvSpPr txBox="true"/>
          <p:nvPr/>
        </p:nvSpPr>
        <p:spPr>
          <a:xfrm rot="0">
            <a:off x="1028700" y="1296477"/>
            <a:ext cx="16230600" cy="3543300"/>
          </a:xfrm>
          <a:prstGeom prst="rect">
            <a:avLst/>
          </a:prstGeom>
        </p:spPr>
        <p:txBody>
          <a:bodyPr anchor="t" rtlCol="false" tIns="0" lIns="0" bIns="0" rIns="0">
            <a:spAutoFit/>
          </a:bodyPr>
          <a:lstStyle/>
          <a:p>
            <a:pPr algn="just">
              <a:lnSpc>
                <a:spcPts val="2746"/>
              </a:lnSpc>
            </a:pPr>
            <a:r>
              <a:rPr lang="en-US" sz="2289" spc="21">
                <a:solidFill>
                  <a:srgbClr val="000000"/>
                </a:solidFill>
                <a:latin typeface="Comic Sans Bold"/>
              </a:rPr>
              <a:t>6. Ethical and Privacy Considerations:</a:t>
            </a:r>
          </a:p>
          <a:p>
            <a:pPr algn="just" marL="453390" indent="-226695" lvl="1">
              <a:lnSpc>
                <a:spcPts val="2520"/>
              </a:lnSpc>
              <a:buFont typeface="Arial"/>
              <a:buChar char="•"/>
            </a:pPr>
            <a:r>
              <a:rPr lang="en-US" sz="2100" spc="18">
                <a:solidFill>
                  <a:srgbClr val="000000"/>
                </a:solidFill>
                <a:latin typeface="TT Rounds Condensed"/>
              </a:rPr>
              <a:t>Ensure that the system respects user privacy by implementing robust data protection measures, such as anonymization of user data and secure storage practices.</a:t>
            </a:r>
          </a:p>
          <a:p>
            <a:pPr algn="just" marL="453390" indent="-226695" lvl="1">
              <a:lnSpc>
                <a:spcPts val="2520"/>
              </a:lnSpc>
              <a:buFont typeface="Arial"/>
              <a:buChar char="•"/>
            </a:pPr>
            <a:r>
              <a:rPr lang="en-US" sz="2100" spc="19">
                <a:solidFill>
                  <a:srgbClr val="000000"/>
                </a:solidFill>
                <a:latin typeface="TT Rounds Condensed"/>
              </a:rPr>
              <a:t>Address potential biases in the training data and model predictions to prevent unfair treatment or discrimination against certain groups of users.</a:t>
            </a:r>
          </a:p>
          <a:p>
            <a:pPr algn="just" marL="453390" indent="-226695" lvl="1">
              <a:lnSpc>
                <a:spcPts val="2520"/>
              </a:lnSpc>
              <a:buFont typeface="Arial"/>
              <a:buChar char="•"/>
            </a:pPr>
            <a:r>
              <a:rPr lang="en-US" sz="2100" spc="19">
                <a:solidFill>
                  <a:srgbClr val="000000"/>
                </a:solidFill>
                <a:latin typeface="TT Rounds Condensed"/>
              </a:rPr>
              <a:t>Establish clear guidelines for the responsible use of the system and adhere to relevant regulations and standards regarding accessibility and data privacy.</a:t>
            </a:r>
          </a:p>
          <a:p>
            <a:pPr algn="just" marL="253365" indent="-126682" lvl="1">
              <a:lnSpc>
                <a:spcPts val="2520"/>
              </a:lnSpc>
            </a:pPr>
          </a:p>
          <a:p>
            <a:pPr algn="just" marL="265430" indent="-132715" lvl="1">
              <a:lnSpc>
                <a:spcPts val="2639"/>
              </a:lnSpc>
            </a:pPr>
            <a:r>
              <a:rPr lang="en-US" sz="2199" spc="20">
                <a:solidFill>
                  <a:srgbClr val="000000"/>
                </a:solidFill>
                <a:latin typeface="TT Rounds Condensed Bold"/>
              </a:rPr>
              <a:t>By following these steps and considerations, you can develop an AI solution that effectively translates sign language into spoken language or text, thereby enhancing accessibility for deaf and hard of hearing individuals.</a:t>
            </a:r>
          </a:p>
          <a:p>
            <a:pPr algn="just" marL="265430" indent="-132715" lvl="1">
              <a:lnSpc>
                <a:spcPts val="263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5302" y="9835500"/>
            <a:ext cx="17451696" cy="38100"/>
            <a:chOff x="0" y="0"/>
            <a:chExt cx="23268928" cy="50800"/>
          </a:xfrm>
        </p:grpSpPr>
        <p:sp>
          <p:nvSpPr>
            <p:cNvPr name="Freeform 3" id="3"/>
            <p:cNvSpPr/>
            <p:nvPr/>
          </p:nvSpPr>
          <p:spPr>
            <a:xfrm flipH="false" flipV="false" rot="0">
              <a:off x="25400" y="0"/>
              <a:ext cx="23218139" cy="50800"/>
            </a:xfrm>
            <a:custGeom>
              <a:avLst/>
              <a:gdLst/>
              <a:ahLst/>
              <a:cxnLst/>
              <a:rect r="r" b="b" t="t" l="l"/>
              <a:pathLst>
                <a:path h="50800" w="23218139">
                  <a:moveTo>
                    <a:pt x="23218139" y="50800"/>
                  </a:moveTo>
                  <a:lnTo>
                    <a:pt x="0" y="50800"/>
                  </a:lnTo>
                  <a:lnTo>
                    <a:pt x="0" y="0"/>
                  </a:lnTo>
                  <a:lnTo>
                    <a:pt x="23218139" y="0"/>
                  </a:lnTo>
                  <a:close/>
                </a:path>
              </a:pathLst>
            </a:custGeom>
            <a:solidFill>
              <a:srgbClr val="2D05A2">
                <a:alpha val="44706"/>
              </a:srgbClr>
            </a:solidFill>
          </p:spPr>
        </p:sp>
      </p:grpSp>
      <p:grpSp>
        <p:nvGrpSpPr>
          <p:cNvPr name="Group 4" id="4"/>
          <p:cNvGrpSpPr/>
          <p:nvPr/>
        </p:nvGrpSpPr>
        <p:grpSpPr>
          <a:xfrm rot="0">
            <a:off x="152525" y="74334"/>
            <a:ext cx="798190" cy="843158"/>
            <a:chOff x="0" y="0"/>
            <a:chExt cx="1064253" cy="1124211"/>
          </a:xfrm>
        </p:grpSpPr>
        <p:sp>
          <p:nvSpPr>
            <p:cNvPr name="Freeform 5" id="5"/>
            <p:cNvSpPr/>
            <p:nvPr/>
          </p:nvSpPr>
          <p:spPr>
            <a:xfrm flipH="false" flipV="false" rot="0">
              <a:off x="0" y="0"/>
              <a:ext cx="1064260" cy="1124204"/>
            </a:xfrm>
            <a:custGeom>
              <a:avLst/>
              <a:gdLst/>
              <a:ahLst/>
              <a:cxnLst/>
              <a:rect r="r" b="b" t="t" l="l"/>
              <a:pathLst>
                <a:path h="1124204" w="1064260">
                  <a:moveTo>
                    <a:pt x="0" y="0"/>
                  </a:moveTo>
                  <a:lnTo>
                    <a:pt x="1064260" y="0"/>
                  </a:lnTo>
                  <a:lnTo>
                    <a:pt x="1064260" y="1124204"/>
                  </a:lnTo>
                  <a:lnTo>
                    <a:pt x="0" y="1124204"/>
                  </a:lnTo>
                  <a:lnTo>
                    <a:pt x="0" y="0"/>
                  </a:lnTo>
                  <a:close/>
                </a:path>
              </a:pathLst>
            </a:custGeom>
            <a:blipFill>
              <a:blip r:embed="rId2"/>
              <a:stretch>
                <a:fillRect l="-9" t="0" r="-8" b="0"/>
              </a:stretch>
            </a:blipFill>
          </p:spPr>
        </p:sp>
      </p:grpSp>
      <p:sp>
        <p:nvSpPr>
          <p:cNvPr name="Freeform 6" id="6"/>
          <p:cNvSpPr/>
          <p:nvPr/>
        </p:nvSpPr>
        <p:spPr>
          <a:xfrm flipH="false" flipV="false" rot="0">
            <a:off x="12908402" y="-46580"/>
            <a:ext cx="5379598" cy="895854"/>
          </a:xfrm>
          <a:custGeom>
            <a:avLst/>
            <a:gdLst/>
            <a:ahLst/>
            <a:cxnLst/>
            <a:rect r="r" b="b" t="t" l="l"/>
            <a:pathLst>
              <a:path h="895854" w="5379598">
                <a:moveTo>
                  <a:pt x="0" y="0"/>
                </a:moveTo>
                <a:lnTo>
                  <a:pt x="5379598" y="0"/>
                </a:lnTo>
                <a:lnTo>
                  <a:pt x="5379598" y="895854"/>
                </a:lnTo>
                <a:lnTo>
                  <a:pt x="0" y="895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6098127" y="149228"/>
            <a:ext cx="1765547" cy="556937"/>
            <a:chOff x="0" y="0"/>
            <a:chExt cx="2354063" cy="742583"/>
          </a:xfrm>
        </p:grpSpPr>
        <p:sp>
          <p:nvSpPr>
            <p:cNvPr name="Freeform 8" id="8"/>
            <p:cNvSpPr/>
            <p:nvPr/>
          </p:nvSpPr>
          <p:spPr>
            <a:xfrm flipH="false" flipV="false" rot="0">
              <a:off x="0" y="0"/>
              <a:ext cx="2354072" cy="742569"/>
            </a:xfrm>
            <a:custGeom>
              <a:avLst/>
              <a:gdLst/>
              <a:ahLst/>
              <a:cxnLst/>
              <a:rect r="r" b="b" t="t" l="l"/>
              <a:pathLst>
                <a:path h="742569" w="2354072">
                  <a:moveTo>
                    <a:pt x="0" y="0"/>
                  </a:moveTo>
                  <a:lnTo>
                    <a:pt x="2354072" y="0"/>
                  </a:lnTo>
                  <a:lnTo>
                    <a:pt x="2354072" y="742569"/>
                  </a:lnTo>
                  <a:lnTo>
                    <a:pt x="0" y="742569"/>
                  </a:lnTo>
                  <a:lnTo>
                    <a:pt x="0" y="0"/>
                  </a:lnTo>
                  <a:close/>
                </a:path>
              </a:pathLst>
            </a:custGeom>
            <a:blipFill>
              <a:blip r:embed="rId5"/>
              <a:stretch>
                <a:fillRect l="0" t="-16901" r="0" b="-16903"/>
              </a:stretch>
            </a:blipFill>
          </p:spPr>
        </p:sp>
      </p:grpSp>
      <p:grpSp>
        <p:nvGrpSpPr>
          <p:cNvPr name="Group 9" id="9"/>
          <p:cNvGrpSpPr/>
          <p:nvPr/>
        </p:nvGrpSpPr>
        <p:grpSpPr>
          <a:xfrm rot="0">
            <a:off x="13299712" y="127288"/>
            <a:ext cx="2664730" cy="524619"/>
            <a:chOff x="0" y="0"/>
            <a:chExt cx="3552973" cy="699492"/>
          </a:xfrm>
        </p:grpSpPr>
        <p:sp>
          <p:nvSpPr>
            <p:cNvPr name="Freeform 10" id="10"/>
            <p:cNvSpPr/>
            <p:nvPr/>
          </p:nvSpPr>
          <p:spPr>
            <a:xfrm flipH="false" flipV="false" rot="0">
              <a:off x="0" y="0"/>
              <a:ext cx="3552952" cy="699516"/>
            </a:xfrm>
            <a:custGeom>
              <a:avLst/>
              <a:gdLst/>
              <a:ahLst/>
              <a:cxnLst/>
              <a:rect r="r" b="b" t="t" l="l"/>
              <a:pathLst>
                <a:path h="699516" w="3552952">
                  <a:moveTo>
                    <a:pt x="0" y="0"/>
                  </a:moveTo>
                  <a:lnTo>
                    <a:pt x="3552952" y="0"/>
                  </a:lnTo>
                  <a:lnTo>
                    <a:pt x="3552952" y="699516"/>
                  </a:lnTo>
                  <a:lnTo>
                    <a:pt x="0" y="699516"/>
                  </a:lnTo>
                  <a:lnTo>
                    <a:pt x="0" y="0"/>
                  </a:lnTo>
                  <a:close/>
                </a:path>
              </a:pathLst>
            </a:custGeom>
            <a:blipFill>
              <a:blip r:embed="rId6"/>
              <a:stretch>
                <a:fillRect l="0" t="-264" r="0" b="-261"/>
              </a:stretch>
            </a:blipFill>
          </p:spPr>
        </p:sp>
      </p:grpSp>
      <p:sp>
        <p:nvSpPr>
          <p:cNvPr name="TextBox 11" id="11"/>
          <p:cNvSpPr txBox="true"/>
          <p:nvPr/>
        </p:nvSpPr>
        <p:spPr>
          <a:xfrm rot="0">
            <a:off x="1028700" y="1336733"/>
            <a:ext cx="16230600" cy="495300"/>
          </a:xfrm>
          <a:prstGeom prst="rect">
            <a:avLst/>
          </a:prstGeom>
        </p:spPr>
        <p:txBody>
          <a:bodyPr anchor="t" rtlCol="false" tIns="0" lIns="0" bIns="0" rIns="0">
            <a:spAutoFit/>
          </a:bodyPr>
          <a:lstStyle/>
          <a:p>
            <a:pPr algn="l">
              <a:lnSpc>
                <a:spcPts val="3960"/>
              </a:lnSpc>
            </a:pPr>
            <a:r>
              <a:rPr lang="en-US" sz="3300" spc="30">
                <a:solidFill>
                  <a:srgbClr val="000000"/>
                </a:solidFill>
                <a:latin typeface="Gagalin"/>
              </a:rPr>
              <a:t>Flowchart:                                                         </a:t>
            </a:r>
          </a:p>
        </p:txBody>
      </p:sp>
      <p:grpSp>
        <p:nvGrpSpPr>
          <p:cNvPr name="Group 12" id="12"/>
          <p:cNvGrpSpPr/>
          <p:nvPr/>
        </p:nvGrpSpPr>
        <p:grpSpPr>
          <a:xfrm rot="0">
            <a:off x="1890551" y="3137027"/>
            <a:ext cx="2755740" cy="1663604"/>
            <a:chOff x="0" y="0"/>
            <a:chExt cx="3674320" cy="2218139"/>
          </a:xfrm>
        </p:grpSpPr>
        <p:sp>
          <p:nvSpPr>
            <p:cNvPr name="Freeform 13" id="13"/>
            <p:cNvSpPr/>
            <p:nvPr/>
          </p:nvSpPr>
          <p:spPr>
            <a:xfrm flipH="false" flipV="false" rot="0">
              <a:off x="16891" y="16891"/>
              <a:ext cx="3640455" cy="2184273"/>
            </a:xfrm>
            <a:custGeom>
              <a:avLst/>
              <a:gdLst/>
              <a:ahLst/>
              <a:cxnLst/>
              <a:rect r="r" b="b" t="t" l="l"/>
              <a:pathLst>
                <a:path h="2184273" w="3640455">
                  <a:moveTo>
                    <a:pt x="0" y="218440"/>
                  </a:moveTo>
                  <a:cubicBezTo>
                    <a:pt x="0" y="97790"/>
                    <a:pt x="98425" y="0"/>
                    <a:pt x="219710" y="0"/>
                  </a:cubicBezTo>
                  <a:lnTo>
                    <a:pt x="3420745" y="0"/>
                  </a:lnTo>
                  <a:cubicBezTo>
                    <a:pt x="3542157" y="0"/>
                    <a:pt x="3640455" y="97790"/>
                    <a:pt x="3640455" y="218440"/>
                  </a:cubicBezTo>
                  <a:lnTo>
                    <a:pt x="3640455" y="1965833"/>
                  </a:lnTo>
                  <a:cubicBezTo>
                    <a:pt x="3640455" y="2086483"/>
                    <a:pt x="3542030" y="2184273"/>
                    <a:pt x="3420745" y="2184273"/>
                  </a:cubicBezTo>
                  <a:lnTo>
                    <a:pt x="219837" y="2184273"/>
                  </a:lnTo>
                  <a:cubicBezTo>
                    <a:pt x="98425" y="2184273"/>
                    <a:pt x="127" y="2086483"/>
                    <a:pt x="127" y="1965833"/>
                  </a:cubicBezTo>
                  <a:close/>
                </a:path>
              </a:pathLst>
            </a:custGeom>
            <a:solidFill>
              <a:srgbClr val="4F81BD"/>
            </a:solidFill>
          </p:spPr>
        </p:sp>
        <p:sp>
          <p:nvSpPr>
            <p:cNvPr name="Freeform 14" id="14"/>
            <p:cNvSpPr/>
            <p:nvPr/>
          </p:nvSpPr>
          <p:spPr>
            <a:xfrm flipH="false" flipV="false" rot="0">
              <a:off x="0" y="0"/>
              <a:ext cx="3674364" cy="2218182"/>
            </a:xfrm>
            <a:custGeom>
              <a:avLst/>
              <a:gdLst/>
              <a:ahLst/>
              <a:cxnLst/>
              <a:rect r="r" b="b" t="t" l="l"/>
              <a:pathLst>
                <a:path h="2218182" w="3674364">
                  <a:moveTo>
                    <a:pt x="0" y="235331"/>
                  </a:moveTo>
                  <a:cubicBezTo>
                    <a:pt x="0" y="105283"/>
                    <a:pt x="106045" y="0"/>
                    <a:pt x="236728" y="0"/>
                  </a:cubicBezTo>
                  <a:lnTo>
                    <a:pt x="3437636" y="0"/>
                  </a:lnTo>
                  <a:lnTo>
                    <a:pt x="3437636" y="16891"/>
                  </a:lnTo>
                  <a:lnTo>
                    <a:pt x="3437636" y="0"/>
                  </a:lnTo>
                  <a:cubicBezTo>
                    <a:pt x="3568319" y="0"/>
                    <a:pt x="3674364" y="105283"/>
                    <a:pt x="3674364" y="235331"/>
                  </a:cubicBezTo>
                  <a:lnTo>
                    <a:pt x="3657473" y="235331"/>
                  </a:lnTo>
                  <a:lnTo>
                    <a:pt x="3674364" y="235331"/>
                  </a:lnTo>
                  <a:lnTo>
                    <a:pt x="3674364" y="1982724"/>
                  </a:lnTo>
                  <a:lnTo>
                    <a:pt x="3657473" y="1982724"/>
                  </a:lnTo>
                  <a:lnTo>
                    <a:pt x="3674364" y="1982724"/>
                  </a:lnTo>
                  <a:cubicBezTo>
                    <a:pt x="3674364" y="2112772"/>
                    <a:pt x="3568319" y="2218055"/>
                    <a:pt x="3437636" y="2218055"/>
                  </a:cubicBezTo>
                  <a:lnTo>
                    <a:pt x="3437636" y="2201164"/>
                  </a:lnTo>
                  <a:lnTo>
                    <a:pt x="3437636" y="2218055"/>
                  </a:lnTo>
                  <a:lnTo>
                    <a:pt x="236728" y="2218055"/>
                  </a:lnTo>
                  <a:lnTo>
                    <a:pt x="236728" y="2201164"/>
                  </a:lnTo>
                  <a:lnTo>
                    <a:pt x="236728" y="2218055"/>
                  </a:lnTo>
                  <a:cubicBezTo>
                    <a:pt x="106045" y="2218182"/>
                    <a:pt x="0" y="2112899"/>
                    <a:pt x="0" y="1982724"/>
                  </a:cubicBezTo>
                  <a:lnTo>
                    <a:pt x="0" y="235331"/>
                  </a:lnTo>
                  <a:lnTo>
                    <a:pt x="16891" y="235331"/>
                  </a:lnTo>
                  <a:lnTo>
                    <a:pt x="0" y="235331"/>
                  </a:lnTo>
                  <a:moveTo>
                    <a:pt x="33909" y="235331"/>
                  </a:moveTo>
                  <a:lnTo>
                    <a:pt x="33909" y="1982724"/>
                  </a:lnTo>
                  <a:lnTo>
                    <a:pt x="16891" y="1982724"/>
                  </a:lnTo>
                  <a:lnTo>
                    <a:pt x="33909" y="1982724"/>
                  </a:lnTo>
                  <a:cubicBezTo>
                    <a:pt x="33909" y="2093849"/>
                    <a:pt x="124587" y="2184273"/>
                    <a:pt x="236728" y="2184273"/>
                  </a:cubicBezTo>
                  <a:lnTo>
                    <a:pt x="3437636" y="2184273"/>
                  </a:lnTo>
                  <a:cubicBezTo>
                    <a:pt x="3549777" y="2184273"/>
                    <a:pt x="3640455" y="2093976"/>
                    <a:pt x="3640455" y="1982724"/>
                  </a:cubicBezTo>
                  <a:lnTo>
                    <a:pt x="3640455" y="235331"/>
                  </a:lnTo>
                  <a:cubicBezTo>
                    <a:pt x="3640455" y="124206"/>
                    <a:pt x="3549777" y="33782"/>
                    <a:pt x="3437636" y="33782"/>
                  </a:cubicBezTo>
                  <a:lnTo>
                    <a:pt x="236728" y="33782"/>
                  </a:lnTo>
                  <a:lnTo>
                    <a:pt x="236728" y="16891"/>
                  </a:lnTo>
                  <a:lnTo>
                    <a:pt x="236728" y="33909"/>
                  </a:lnTo>
                  <a:cubicBezTo>
                    <a:pt x="124587" y="33909"/>
                    <a:pt x="33909" y="124206"/>
                    <a:pt x="33909" y="235331"/>
                  </a:cubicBezTo>
                  <a:close/>
                </a:path>
              </a:pathLst>
            </a:custGeom>
            <a:solidFill>
              <a:srgbClr val="FFFFFF"/>
            </a:solidFill>
          </p:spPr>
        </p:sp>
      </p:grpSp>
      <p:sp>
        <p:nvSpPr>
          <p:cNvPr name="TextBox 15" id="15"/>
          <p:cNvSpPr txBox="true"/>
          <p:nvPr/>
        </p:nvSpPr>
        <p:spPr>
          <a:xfrm rot="0">
            <a:off x="2029972" y="3807666"/>
            <a:ext cx="2476898" cy="341376"/>
          </a:xfrm>
          <a:prstGeom prst="rect">
            <a:avLst/>
          </a:prstGeom>
        </p:spPr>
        <p:txBody>
          <a:bodyPr anchor="t" rtlCol="false" tIns="0" lIns="0" bIns="0" rIns="0">
            <a:spAutoFit/>
          </a:bodyPr>
          <a:lstStyle/>
          <a:p>
            <a:pPr algn="ctr">
              <a:lnSpc>
                <a:spcPts val="2592"/>
              </a:lnSpc>
            </a:pPr>
            <a:r>
              <a:rPr lang="en-US" sz="2400" spc="22">
                <a:solidFill>
                  <a:srgbClr val="FFFFFF"/>
                </a:solidFill>
                <a:latin typeface="TT Rounds Condensed Bold"/>
              </a:rPr>
              <a:t>Start</a:t>
            </a:r>
          </a:p>
        </p:txBody>
      </p:sp>
      <p:grpSp>
        <p:nvGrpSpPr>
          <p:cNvPr name="Group 16" id="16"/>
          <p:cNvGrpSpPr/>
          <p:nvPr/>
        </p:nvGrpSpPr>
        <p:grpSpPr>
          <a:xfrm rot="27862">
            <a:off x="4860440" y="3645386"/>
            <a:ext cx="546536" cy="677124"/>
            <a:chOff x="0" y="0"/>
            <a:chExt cx="728715" cy="902832"/>
          </a:xfrm>
        </p:grpSpPr>
        <p:sp>
          <p:nvSpPr>
            <p:cNvPr name="Freeform 17" id="17"/>
            <p:cNvSpPr/>
            <p:nvPr/>
          </p:nvSpPr>
          <p:spPr>
            <a:xfrm flipH="false" flipV="false" rot="0">
              <a:off x="0" y="0"/>
              <a:ext cx="728726" cy="902843"/>
            </a:xfrm>
            <a:custGeom>
              <a:avLst/>
              <a:gdLst/>
              <a:ahLst/>
              <a:cxnLst/>
              <a:rect r="r" b="b" t="t" l="l"/>
              <a:pathLst>
                <a:path h="902843" w="728726">
                  <a:moveTo>
                    <a:pt x="0" y="180594"/>
                  </a:moveTo>
                  <a:lnTo>
                    <a:pt x="364363" y="180594"/>
                  </a:lnTo>
                  <a:lnTo>
                    <a:pt x="364363" y="0"/>
                  </a:lnTo>
                  <a:lnTo>
                    <a:pt x="728726" y="451358"/>
                  </a:lnTo>
                  <a:lnTo>
                    <a:pt x="364363" y="902843"/>
                  </a:lnTo>
                  <a:lnTo>
                    <a:pt x="364363" y="722249"/>
                  </a:lnTo>
                  <a:lnTo>
                    <a:pt x="0" y="722249"/>
                  </a:lnTo>
                  <a:close/>
                </a:path>
              </a:pathLst>
            </a:custGeom>
            <a:solidFill>
              <a:srgbClr val="B2C1DB"/>
            </a:solidFill>
          </p:spPr>
        </p:sp>
      </p:grpSp>
      <p:grpSp>
        <p:nvGrpSpPr>
          <p:cNvPr name="Group 18" id="18"/>
          <p:cNvGrpSpPr/>
          <p:nvPr/>
        </p:nvGrpSpPr>
        <p:grpSpPr>
          <a:xfrm rot="0">
            <a:off x="5652060" y="3137028"/>
            <a:ext cx="2755740" cy="1663604"/>
            <a:chOff x="0" y="0"/>
            <a:chExt cx="3674320" cy="2218139"/>
          </a:xfrm>
        </p:grpSpPr>
        <p:sp>
          <p:nvSpPr>
            <p:cNvPr name="Freeform 19" id="19"/>
            <p:cNvSpPr/>
            <p:nvPr/>
          </p:nvSpPr>
          <p:spPr>
            <a:xfrm flipH="false" flipV="false" rot="0">
              <a:off x="16891" y="16891"/>
              <a:ext cx="3640455" cy="2184273"/>
            </a:xfrm>
            <a:custGeom>
              <a:avLst/>
              <a:gdLst/>
              <a:ahLst/>
              <a:cxnLst/>
              <a:rect r="r" b="b" t="t" l="l"/>
              <a:pathLst>
                <a:path h="2184273" w="3640455">
                  <a:moveTo>
                    <a:pt x="0" y="218440"/>
                  </a:moveTo>
                  <a:cubicBezTo>
                    <a:pt x="0" y="97790"/>
                    <a:pt x="98425" y="0"/>
                    <a:pt x="219710" y="0"/>
                  </a:cubicBezTo>
                  <a:lnTo>
                    <a:pt x="3420745" y="0"/>
                  </a:lnTo>
                  <a:cubicBezTo>
                    <a:pt x="3542157" y="0"/>
                    <a:pt x="3640455" y="97790"/>
                    <a:pt x="3640455" y="218440"/>
                  </a:cubicBezTo>
                  <a:lnTo>
                    <a:pt x="3640455" y="1965833"/>
                  </a:lnTo>
                  <a:cubicBezTo>
                    <a:pt x="3640455" y="2086483"/>
                    <a:pt x="3542030" y="2184273"/>
                    <a:pt x="3420745" y="2184273"/>
                  </a:cubicBezTo>
                  <a:lnTo>
                    <a:pt x="219837" y="2184273"/>
                  </a:lnTo>
                  <a:cubicBezTo>
                    <a:pt x="98425" y="2184273"/>
                    <a:pt x="127" y="2086483"/>
                    <a:pt x="127" y="1965833"/>
                  </a:cubicBezTo>
                  <a:close/>
                </a:path>
              </a:pathLst>
            </a:custGeom>
            <a:solidFill>
              <a:srgbClr val="4F81BD"/>
            </a:solidFill>
          </p:spPr>
        </p:sp>
        <p:sp>
          <p:nvSpPr>
            <p:cNvPr name="Freeform 20" id="20"/>
            <p:cNvSpPr/>
            <p:nvPr/>
          </p:nvSpPr>
          <p:spPr>
            <a:xfrm flipH="false" flipV="false" rot="0">
              <a:off x="0" y="0"/>
              <a:ext cx="3674364" cy="2218182"/>
            </a:xfrm>
            <a:custGeom>
              <a:avLst/>
              <a:gdLst/>
              <a:ahLst/>
              <a:cxnLst/>
              <a:rect r="r" b="b" t="t" l="l"/>
              <a:pathLst>
                <a:path h="2218182" w="3674364">
                  <a:moveTo>
                    <a:pt x="0" y="235331"/>
                  </a:moveTo>
                  <a:cubicBezTo>
                    <a:pt x="0" y="105283"/>
                    <a:pt x="106045" y="0"/>
                    <a:pt x="236728" y="0"/>
                  </a:cubicBezTo>
                  <a:lnTo>
                    <a:pt x="3437636" y="0"/>
                  </a:lnTo>
                  <a:lnTo>
                    <a:pt x="3437636" y="16891"/>
                  </a:lnTo>
                  <a:lnTo>
                    <a:pt x="3437636" y="0"/>
                  </a:lnTo>
                  <a:cubicBezTo>
                    <a:pt x="3568319" y="0"/>
                    <a:pt x="3674364" y="105283"/>
                    <a:pt x="3674364" y="235331"/>
                  </a:cubicBezTo>
                  <a:lnTo>
                    <a:pt x="3657473" y="235331"/>
                  </a:lnTo>
                  <a:lnTo>
                    <a:pt x="3674364" y="235331"/>
                  </a:lnTo>
                  <a:lnTo>
                    <a:pt x="3674364" y="1982724"/>
                  </a:lnTo>
                  <a:lnTo>
                    <a:pt x="3657473" y="1982724"/>
                  </a:lnTo>
                  <a:lnTo>
                    <a:pt x="3674364" y="1982724"/>
                  </a:lnTo>
                  <a:cubicBezTo>
                    <a:pt x="3674364" y="2112772"/>
                    <a:pt x="3568319" y="2218055"/>
                    <a:pt x="3437636" y="2218055"/>
                  </a:cubicBezTo>
                  <a:lnTo>
                    <a:pt x="3437636" y="2201164"/>
                  </a:lnTo>
                  <a:lnTo>
                    <a:pt x="3437636" y="2218055"/>
                  </a:lnTo>
                  <a:lnTo>
                    <a:pt x="236728" y="2218055"/>
                  </a:lnTo>
                  <a:lnTo>
                    <a:pt x="236728" y="2201164"/>
                  </a:lnTo>
                  <a:lnTo>
                    <a:pt x="236728" y="2218055"/>
                  </a:lnTo>
                  <a:cubicBezTo>
                    <a:pt x="106045" y="2218182"/>
                    <a:pt x="0" y="2112899"/>
                    <a:pt x="0" y="1982724"/>
                  </a:cubicBezTo>
                  <a:lnTo>
                    <a:pt x="0" y="235331"/>
                  </a:lnTo>
                  <a:lnTo>
                    <a:pt x="16891" y="235331"/>
                  </a:lnTo>
                  <a:lnTo>
                    <a:pt x="0" y="235331"/>
                  </a:lnTo>
                  <a:moveTo>
                    <a:pt x="33909" y="235331"/>
                  </a:moveTo>
                  <a:lnTo>
                    <a:pt x="33909" y="1982724"/>
                  </a:lnTo>
                  <a:lnTo>
                    <a:pt x="16891" y="1982724"/>
                  </a:lnTo>
                  <a:lnTo>
                    <a:pt x="33909" y="1982724"/>
                  </a:lnTo>
                  <a:cubicBezTo>
                    <a:pt x="33909" y="2093849"/>
                    <a:pt x="124587" y="2184273"/>
                    <a:pt x="236728" y="2184273"/>
                  </a:cubicBezTo>
                  <a:lnTo>
                    <a:pt x="3437636" y="2184273"/>
                  </a:lnTo>
                  <a:cubicBezTo>
                    <a:pt x="3549777" y="2184273"/>
                    <a:pt x="3640455" y="2093976"/>
                    <a:pt x="3640455" y="1982724"/>
                  </a:cubicBezTo>
                  <a:lnTo>
                    <a:pt x="3640455" y="235331"/>
                  </a:lnTo>
                  <a:cubicBezTo>
                    <a:pt x="3640455" y="124206"/>
                    <a:pt x="3549777" y="33782"/>
                    <a:pt x="3437636" y="33782"/>
                  </a:cubicBezTo>
                  <a:lnTo>
                    <a:pt x="236728" y="33782"/>
                  </a:lnTo>
                  <a:lnTo>
                    <a:pt x="236728" y="16891"/>
                  </a:lnTo>
                  <a:lnTo>
                    <a:pt x="236728" y="33909"/>
                  </a:lnTo>
                  <a:cubicBezTo>
                    <a:pt x="124587" y="33909"/>
                    <a:pt x="33909" y="124206"/>
                    <a:pt x="33909" y="235331"/>
                  </a:cubicBezTo>
                  <a:close/>
                </a:path>
              </a:pathLst>
            </a:custGeom>
            <a:solidFill>
              <a:srgbClr val="FFFFFF"/>
            </a:solidFill>
          </p:spPr>
        </p:sp>
      </p:grpSp>
      <p:sp>
        <p:nvSpPr>
          <p:cNvPr name="TextBox 21" id="21"/>
          <p:cNvSpPr txBox="true"/>
          <p:nvPr/>
        </p:nvSpPr>
        <p:spPr>
          <a:xfrm rot="0">
            <a:off x="5791481" y="3676228"/>
            <a:ext cx="2476898" cy="665226"/>
          </a:xfrm>
          <a:prstGeom prst="rect">
            <a:avLst/>
          </a:prstGeom>
        </p:spPr>
        <p:txBody>
          <a:bodyPr anchor="t" rtlCol="false" tIns="0" lIns="0" bIns="0" rIns="0">
            <a:spAutoFit/>
          </a:bodyPr>
          <a:lstStyle/>
          <a:p>
            <a:pPr algn="ctr">
              <a:lnSpc>
                <a:spcPts val="2592"/>
              </a:lnSpc>
            </a:pPr>
            <a:r>
              <a:rPr lang="en-US" sz="2400" spc="22">
                <a:solidFill>
                  <a:srgbClr val="FFFFFF"/>
                </a:solidFill>
                <a:latin typeface="TT Rounds Condensed Bold"/>
              </a:rPr>
              <a:t>Data collection and preprocessing</a:t>
            </a:r>
          </a:p>
        </p:txBody>
      </p:sp>
      <p:grpSp>
        <p:nvGrpSpPr>
          <p:cNvPr name="Group 22" id="22"/>
          <p:cNvGrpSpPr/>
          <p:nvPr/>
        </p:nvGrpSpPr>
        <p:grpSpPr>
          <a:xfrm rot="-26987">
            <a:off x="8648774" y="3645646"/>
            <a:ext cx="611164" cy="677124"/>
            <a:chOff x="0" y="0"/>
            <a:chExt cx="814885" cy="902832"/>
          </a:xfrm>
        </p:grpSpPr>
        <p:sp>
          <p:nvSpPr>
            <p:cNvPr name="Freeform 23" id="23"/>
            <p:cNvSpPr/>
            <p:nvPr/>
          </p:nvSpPr>
          <p:spPr>
            <a:xfrm flipH="false" flipV="false" rot="0">
              <a:off x="0" y="0"/>
              <a:ext cx="814832" cy="902843"/>
            </a:xfrm>
            <a:custGeom>
              <a:avLst/>
              <a:gdLst/>
              <a:ahLst/>
              <a:cxnLst/>
              <a:rect r="r" b="b" t="t" l="l"/>
              <a:pathLst>
                <a:path h="902843" w="814832">
                  <a:moveTo>
                    <a:pt x="0" y="180594"/>
                  </a:moveTo>
                  <a:lnTo>
                    <a:pt x="407416" y="180594"/>
                  </a:lnTo>
                  <a:lnTo>
                    <a:pt x="407416" y="0"/>
                  </a:lnTo>
                  <a:lnTo>
                    <a:pt x="814832" y="451358"/>
                  </a:lnTo>
                  <a:lnTo>
                    <a:pt x="407416" y="902843"/>
                  </a:lnTo>
                  <a:lnTo>
                    <a:pt x="407416" y="722249"/>
                  </a:lnTo>
                  <a:lnTo>
                    <a:pt x="0" y="722249"/>
                  </a:lnTo>
                  <a:close/>
                </a:path>
              </a:pathLst>
            </a:custGeom>
            <a:solidFill>
              <a:srgbClr val="B2C1DB"/>
            </a:solidFill>
          </p:spPr>
        </p:sp>
      </p:grpSp>
      <p:grpSp>
        <p:nvGrpSpPr>
          <p:cNvPr name="Group 24" id="24"/>
          <p:cNvGrpSpPr/>
          <p:nvPr/>
        </p:nvGrpSpPr>
        <p:grpSpPr>
          <a:xfrm rot="0">
            <a:off x="9535505" y="3137027"/>
            <a:ext cx="2755740" cy="1663604"/>
            <a:chOff x="0" y="0"/>
            <a:chExt cx="3674320" cy="2218139"/>
          </a:xfrm>
        </p:grpSpPr>
        <p:sp>
          <p:nvSpPr>
            <p:cNvPr name="Freeform 25" id="25"/>
            <p:cNvSpPr/>
            <p:nvPr/>
          </p:nvSpPr>
          <p:spPr>
            <a:xfrm flipH="false" flipV="false" rot="0">
              <a:off x="16891" y="16891"/>
              <a:ext cx="3640455" cy="2184273"/>
            </a:xfrm>
            <a:custGeom>
              <a:avLst/>
              <a:gdLst/>
              <a:ahLst/>
              <a:cxnLst/>
              <a:rect r="r" b="b" t="t" l="l"/>
              <a:pathLst>
                <a:path h="2184273" w="3640455">
                  <a:moveTo>
                    <a:pt x="0" y="218440"/>
                  </a:moveTo>
                  <a:cubicBezTo>
                    <a:pt x="0" y="97790"/>
                    <a:pt x="98425" y="0"/>
                    <a:pt x="219710" y="0"/>
                  </a:cubicBezTo>
                  <a:lnTo>
                    <a:pt x="3420745" y="0"/>
                  </a:lnTo>
                  <a:cubicBezTo>
                    <a:pt x="3542157" y="0"/>
                    <a:pt x="3640455" y="97790"/>
                    <a:pt x="3640455" y="218440"/>
                  </a:cubicBezTo>
                  <a:lnTo>
                    <a:pt x="3640455" y="1965833"/>
                  </a:lnTo>
                  <a:cubicBezTo>
                    <a:pt x="3640455" y="2086483"/>
                    <a:pt x="3542030" y="2184273"/>
                    <a:pt x="3420745" y="2184273"/>
                  </a:cubicBezTo>
                  <a:lnTo>
                    <a:pt x="219837" y="2184273"/>
                  </a:lnTo>
                  <a:cubicBezTo>
                    <a:pt x="98425" y="2184273"/>
                    <a:pt x="127" y="2086483"/>
                    <a:pt x="127" y="1965833"/>
                  </a:cubicBezTo>
                  <a:close/>
                </a:path>
              </a:pathLst>
            </a:custGeom>
            <a:solidFill>
              <a:srgbClr val="4F81BD"/>
            </a:solidFill>
          </p:spPr>
        </p:sp>
        <p:sp>
          <p:nvSpPr>
            <p:cNvPr name="Freeform 26" id="26"/>
            <p:cNvSpPr/>
            <p:nvPr/>
          </p:nvSpPr>
          <p:spPr>
            <a:xfrm flipH="false" flipV="false" rot="0">
              <a:off x="0" y="0"/>
              <a:ext cx="3674364" cy="2218182"/>
            </a:xfrm>
            <a:custGeom>
              <a:avLst/>
              <a:gdLst/>
              <a:ahLst/>
              <a:cxnLst/>
              <a:rect r="r" b="b" t="t" l="l"/>
              <a:pathLst>
                <a:path h="2218182" w="3674364">
                  <a:moveTo>
                    <a:pt x="0" y="235331"/>
                  </a:moveTo>
                  <a:cubicBezTo>
                    <a:pt x="0" y="105283"/>
                    <a:pt x="106045" y="0"/>
                    <a:pt x="236728" y="0"/>
                  </a:cubicBezTo>
                  <a:lnTo>
                    <a:pt x="3437636" y="0"/>
                  </a:lnTo>
                  <a:lnTo>
                    <a:pt x="3437636" y="16891"/>
                  </a:lnTo>
                  <a:lnTo>
                    <a:pt x="3437636" y="0"/>
                  </a:lnTo>
                  <a:cubicBezTo>
                    <a:pt x="3568319" y="0"/>
                    <a:pt x="3674364" y="105283"/>
                    <a:pt x="3674364" y="235331"/>
                  </a:cubicBezTo>
                  <a:lnTo>
                    <a:pt x="3657473" y="235331"/>
                  </a:lnTo>
                  <a:lnTo>
                    <a:pt x="3674364" y="235331"/>
                  </a:lnTo>
                  <a:lnTo>
                    <a:pt x="3674364" y="1982724"/>
                  </a:lnTo>
                  <a:lnTo>
                    <a:pt x="3657473" y="1982724"/>
                  </a:lnTo>
                  <a:lnTo>
                    <a:pt x="3674364" y="1982724"/>
                  </a:lnTo>
                  <a:cubicBezTo>
                    <a:pt x="3674364" y="2112772"/>
                    <a:pt x="3568319" y="2218055"/>
                    <a:pt x="3437636" y="2218055"/>
                  </a:cubicBezTo>
                  <a:lnTo>
                    <a:pt x="3437636" y="2201164"/>
                  </a:lnTo>
                  <a:lnTo>
                    <a:pt x="3437636" y="2218055"/>
                  </a:lnTo>
                  <a:lnTo>
                    <a:pt x="236728" y="2218055"/>
                  </a:lnTo>
                  <a:lnTo>
                    <a:pt x="236728" y="2201164"/>
                  </a:lnTo>
                  <a:lnTo>
                    <a:pt x="236728" y="2218055"/>
                  </a:lnTo>
                  <a:cubicBezTo>
                    <a:pt x="106045" y="2218182"/>
                    <a:pt x="0" y="2112899"/>
                    <a:pt x="0" y="1982724"/>
                  </a:cubicBezTo>
                  <a:lnTo>
                    <a:pt x="0" y="235331"/>
                  </a:lnTo>
                  <a:lnTo>
                    <a:pt x="16891" y="235331"/>
                  </a:lnTo>
                  <a:lnTo>
                    <a:pt x="0" y="235331"/>
                  </a:lnTo>
                  <a:moveTo>
                    <a:pt x="33909" y="235331"/>
                  </a:moveTo>
                  <a:lnTo>
                    <a:pt x="33909" y="1982724"/>
                  </a:lnTo>
                  <a:lnTo>
                    <a:pt x="16891" y="1982724"/>
                  </a:lnTo>
                  <a:lnTo>
                    <a:pt x="33909" y="1982724"/>
                  </a:lnTo>
                  <a:cubicBezTo>
                    <a:pt x="33909" y="2093849"/>
                    <a:pt x="124587" y="2184273"/>
                    <a:pt x="236728" y="2184273"/>
                  </a:cubicBezTo>
                  <a:lnTo>
                    <a:pt x="3437636" y="2184273"/>
                  </a:lnTo>
                  <a:cubicBezTo>
                    <a:pt x="3549777" y="2184273"/>
                    <a:pt x="3640455" y="2093976"/>
                    <a:pt x="3640455" y="1982724"/>
                  </a:cubicBezTo>
                  <a:lnTo>
                    <a:pt x="3640455" y="235331"/>
                  </a:lnTo>
                  <a:cubicBezTo>
                    <a:pt x="3640455" y="124206"/>
                    <a:pt x="3549777" y="33782"/>
                    <a:pt x="3437636" y="33782"/>
                  </a:cubicBezTo>
                  <a:lnTo>
                    <a:pt x="236728" y="33782"/>
                  </a:lnTo>
                  <a:lnTo>
                    <a:pt x="236728" y="16891"/>
                  </a:lnTo>
                  <a:lnTo>
                    <a:pt x="236728" y="33909"/>
                  </a:lnTo>
                  <a:cubicBezTo>
                    <a:pt x="124587" y="33909"/>
                    <a:pt x="33909" y="124206"/>
                    <a:pt x="33909" y="235331"/>
                  </a:cubicBezTo>
                  <a:close/>
                </a:path>
              </a:pathLst>
            </a:custGeom>
            <a:solidFill>
              <a:srgbClr val="FFFFFF"/>
            </a:solidFill>
          </p:spPr>
        </p:sp>
      </p:grpSp>
      <p:sp>
        <p:nvSpPr>
          <p:cNvPr name="TextBox 27" id="27"/>
          <p:cNvSpPr txBox="true"/>
          <p:nvPr/>
        </p:nvSpPr>
        <p:spPr>
          <a:xfrm rot="0">
            <a:off x="9674926" y="3645742"/>
            <a:ext cx="2476898" cy="665226"/>
          </a:xfrm>
          <a:prstGeom prst="rect">
            <a:avLst/>
          </a:prstGeom>
        </p:spPr>
        <p:txBody>
          <a:bodyPr anchor="t" rtlCol="false" tIns="0" lIns="0" bIns="0" rIns="0">
            <a:spAutoFit/>
          </a:bodyPr>
          <a:lstStyle/>
          <a:p>
            <a:pPr algn="ctr">
              <a:lnSpc>
                <a:spcPts val="2592"/>
              </a:lnSpc>
            </a:pPr>
            <a:r>
              <a:rPr lang="en-US" sz="2400" spc="22">
                <a:solidFill>
                  <a:srgbClr val="FFFFFF"/>
                </a:solidFill>
                <a:latin typeface="TT Rounds Condensed Bold"/>
              </a:rPr>
              <a:t>D</a:t>
            </a:r>
            <a:r>
              <a:rPr lang="en-US" sz="2400" spc="22">
                <a:solidFill>
                  <a:srgbClr val="FFFFFF"/>
                </a:solidFill>
                <a:latin typeface="TT Rounds Condensed Bold"/>
              </a:rPr>
              <a:t>eep learning model architecture</a:t>
            </a:r>
          </a:p>
        </p:txBody>
      </p:sp>
      <p:grpSp>
        <p:nvGrpSpPr>
          <p:cNvPr name="Group 28" id="28"/>
          <p:cNvGrpSpPr/>
          <p:nvPr/>
        </p:nvGrpSpPr>
        <p:grpSpPr>
          <a:xfrm rot="0">
            <a:off x="12518816" y="3630268"/>
            <a:ext cx="578832" cy="677124"/>
            <a:chOff x="0" y="0"/>
            <a:chExt cx="771776" cy="902832"/>
          </a:xfrm>
        </p:grpSpPr>
        <p:sp>
          <p:nvSpPr>
            <p:cNvPr name="Freeform 29" id="29"/>
            <p:cNvSpPr/>
            <p:nvPr/>
          </p:nvSpPr>
          <p:spPr>
            <a:xfrm flipH="false" flipV="false" rot="0">
              <a:off x="0" y="0"/>
              <a:ext cx="771779" cy="902843"/>
            </a:xfrm>
            <a:custGeom>
              <a:avLst/>
              <a:gdLst/>
              <a:ahLst/>
              <a:cxnLst/>
              <a:rect r="r" b="b" t="t" l="l"/>
              <a:pathLst>
                <a:path h="902843" w="771779">
                  <a:moveTo>
                    <a:pt x="0" y="180594"/>
                  </a:moveTo>
                  <a:lnTo>
                    <a:pt x="385826" y="180594"/>
                  </a:lnTo>
                  <a:lnTo>
                    <a:pt x="385826" y="0"/>
                  </a:lnTo>
                  <a:lnTo>
                    <a:pt x="771779" y="451358"/>
                  </a:lnTo>
                  <a:lnTo>
                    <a:pt x="385826" y="902843"/>
                  </a:lnTo>
                  <a:lnTo>
                    <a:pt x="385826" y="722249"/>
                  </a:lnTo>
                  <a:lnTo>
                    <a:pt x="0" y="722249"/>
                  </a:lnTo>
                  <a:close/>
                </a:path>
              </a:pathLst>
            </a:custGeom>
            <a:solidFill>
              <a:srgbClr val="B2C1DB"/>
            </a:solidFill>
          </p:spPr>
        </p:sp>
      </p:grpSp>
      <p:grpSp>
        <p:nvGrpSpPr>
          <p:cNvPr name="Group 30" id="30"/>
          <p:cNvGrpSpPr/>
          <p:nvPr/>
        </p:nvGrpSpPr>
        <p:grpSpPr>
          <a:xfrm rot="0">
            <a:off x="13357982" y="3137027"/>
            <a:ext cx="2755740" cy="1663604"/>
            <a:chOff x="0" y="0"/>
            <a:chExt cx="3674320" cy="2218139"/>
          </a:xfrm>
        </p:grpSpPr>
        <p:sp>
          <p:nvSpPr>
            <p:cNvPr name="Freeform 31" id="31"/>
            <p:cNvSpPr/>
            <p:nvPr/>
          </p:nvSpPr>
          <p:spPr>
            <a:xfrm flipH="false" flipV="false" rot="0">
              <a:off x="16891" y="16891"/>
              <a:ext cx="3640455" cy="2184273"/>
            </a:xfrm>
            <a:custGeom>
              <a:avLst/>
              <a:gdLst/>
              <a:ahLst/>
              <a:cxnLst/>
              <a:rect r="r" b="b" t="t" l="l"/>
              <a:pathLst>
                <a:path h="2184273" w="3640455">
                  <a:moveTo>
                    <a:pt x="0" y="218440"/>
                  </a:moveTo>
                  <a:cubicBezTo>
                    <a:pt x="0" y="97790"/>
                    <a:pt x="98425" y="0"/>
                    <a:pt x="219710" y="0"/>
                  </a:cubicBezTo>
                  <a:lnTo>
                    <a:pt x="3420745" y="0"/>
                  </a:lnTo>
                  <a:cubicBezTo>
                    <a:pt x="3542157" y="0"/>
                    <a:pt x="3640455" y="97790"/>
                    <a:pt x="3640455" y="218440"/>
                  </a:cubicBezTo>
                  <a:lnTo>
                    <a:pt x="3640455" y="1965833"/>
                  </a:lnTo>
                  <a:cubicBezTo>
                    <a:pt x="3640455" y="2086483"/>
                    <a:pt x="3542030" y="2184273"/>
                    <a:pt x="3420745" y="2184273"/>
                  </a:cubicBezTo>
                  <a:lnTo>
                    <a:pt x="219837" y="2184273"/>
                  </a:lnTo>
                  <a:cubicBezTo>
                    <a:pt x="98425" y="2184273"/>
                    <a:pt x="127" y="2086483"/>
                    <a:pt x="127" y="1965833"/>
                  </a:cubicBezTo>
                  <a:close/>
                </a:path>
              </a:pathLst>
            </a:custGeom>
            <a:solidFill>
              <a:srgbClr val="4F81BD"/>
            </a:solidFill>
          </p:spPr>
        </p:sp>
        <p:sp>
          <p:nvSpPr>
            <p:cNvPr name="Freeform 32" id="32"/>
            <p:cNvSpPr/>
            <p:nvPr/>
          </p:nvSpPr>
          <p:spPr>
            <a:xfrm flipH="false" flipV="false" rot="0">
              <a:off x="0" y="0"/>
              <a:ext cx="3674364" cy="2218182"/>
            </a:xfrm>
            <a:custGeom>
              <a:avLst/>
              <a:gdLst/>
              <a:ahLst/>
              <a:cxnLst/>
              <a:rect r="r" b="b" t="t" l="l"/>
              <a:pathLst>
                <a:path h="2218182" w="3674364">
                  <a:moveTo>
                    <a:pt x="0" y="235331"/>
                  </a:moveTo>
                  <a:cubicBezTo>
                    <a:pt x="0" y="105283"/>
                    <a:pt x="106045" y="0"/>
                    <a:pt x="236728" y="0"/>
                  </a:cubicBezTo>
                  <a:lnTo>
                    <a:pt x="3437636" y="0"/>
                  </a:lnTo>
                  <a:lnTo>
                    <a:pt x="3437636" y="16891"/>
                  </a:lnTo>
                  <a:lnTo>
                    <a:pt x="3437636" y="0"/>
                  </a:lnTo>
                  <a:cubicBezTo>
                    <a:pt x="3568319" y="0"/>
                    <a:pt x="3674364" y="105283"/>
                    <a:pt x="3674364" y="235331"/>
                  </a:cubicBezTo>
                  <a:lnTo>
                    <a:pt x="3657473" y="235331"/>
                  </a:lnTo>
                  <a:lnTo>
                    <a:pt x="3674364" y="235331"/>
                  </a:lnTo>
                  <a:lnTo>
                    <a:pt x="3674364" y="1982724"/>
                  </a:lnTo>
                  <a:lnTo>
                    <a:pt x="3657473" y="1982724"/>
                  </a:lnTo>
                  <a:lnTo>
                    <a:pt x="3674364" y="1982724"/>
                  </a:lnTo>
                  <a:cubicBezTo>
                    <a:pt x="3674364" y="2112772"/>
                    <a:pt x="3568319" y="2218055"/>
                    <a:pt x="3437636" y="2218055"/>
                  </a:cubicBezTo>
                  <a:lnTo>
                    <a:pt x="3437636" y="2201164"/>
                  </a:lnTo>
                  <a:lnTo>
                    <a:pt x="3437636" y="2218055"/>
                  </a:lnTo>
                  <a:lnTo>
                    <a:pt x="236728" y="2218055"/>
                  </a:lnTo>
                  <a:lnTo>
                    <a:pt x="236728" y="2201164"/>
                  </a:lnTo>
                  <a:lnTo>
                    <a:pt x="236728" y="2218055"/>
                  </a:lnTo>
                  <a:cubicBezTo>
                    <a:pt x="106045" y="2218182"/>
                    <a:pt x="0" y="2112899"/>
                    <a:pt x="0" y="1982724"/>
                  </a:cubicBezTo>
                  <a:lnTo>
                    <a:pt x="0" y="235331"/>
                  </a:lnTo>
                  <a:lnTo>
                    <a:pt x="16891" y="235331"/>
                  </a:lnTo>
                  <a:lnTo>
                    <a:pt x="0" y="235331"/>
                  </a:lnTo>
                  <a:moveTo>
                    <a:pt x="33909" y="235331"/>
                  </a:moveTo>
                  <a:lnTo>
                    <a:pt x="33909" y="1982724"/>
                  </a:lnTo>
                  <a:lnTo>
                    <a:pt x="16891" y="1982724"/>
                  </a:lnTo>
                  <a:lnTo>
                    <a:pt x="33909" y="1982724"/>
                  </a:lnTo>
                  <a:cubicBezTo>
                    <a:pt x="33909" y="2093849"/>
                    <a:pt x="124587" y="2184273"/>
                    <a:pt x="236728" y="2184273"/>
                  </a:cubicBezTo>
                  <a:lnTo>
                    <a:pt x="3437636" y="2184273"/>
                  </a:lnTo>
                  <a:cubicBezTo>
                    <a:pt x="3549777" y="2184273"/>
                    <a:pt x="3640455" y="2093976"/>
                    <a:pt x="3640455" y="1982724"/>
                  </a:cubicBezTo>
                  <a:lnTo>
                    <a:pt x="3640455" y="235331"/>
                  </a:lnTo>
                  <a:cubicBezTo>
                    <a:pt x="3640455" y="124206"/>
                    <a:pt x="3549777" y="33782"/>
                    <a:pt x="3437636" y="33782"/>
                  </a:cubicBezTo>
                  <a:lnTo>
                    <a:pt x="236728" y="33782"/>
                  </a:lnTo>
                  <a:lnTo>
                    <a:pt x="236728" y="16891"/>
                  </a:lnTo>
                  <a:lnTo>
                    <a:pt x="236728" y="33909"/>
                  </a:lnTo>
                  <a:cubicBezTo>
                    <a:pt x="124587" y="33909"/>
                    <a:pt x="33909" y="124206"/>
                    <a:pt x="33909" y="235331"/>
                  </a:cubicBezTo>
                  <a:close/>
                </a:path>
              </a:pathLst>
            </a:custGeom>
            <a:solidFill>
              <a:srgbClr val="FFFFFF"/>
            </a:solidFill>
          </p:spPr>
        </p:sp>
      </p:grpSp>
      <p:sp>
        <p:nvSpPr>
          <p:cNvPr name="TextBox 33" id="33"/>
          <p:cNvSpPr txBox="true"/>
          <p:nvPr/>
        </p:nvSpPr>
        <p:spPr>
          <a:xfrm rot="0">
            <a:off x="13497403" y="3807666"/>
            <a:ext cx="2476898" cy="341376"/>
          </a:xfrm>
          <a:prstGeom prst="rect">
            <a:avLst/>
          </a:prstGeom>
        </p:spPr>
        <p:txBody>
          <a:bodyPr anchor="t" rtlCol="false" tIns="0" lIns="0" bIns="0" rIns="0">
            <a:spAutoFit/>
          </a:bodyPr>
          <a:lstStyle/>
          <a:p>
            <a:pPr algn="ctr">
              <a:lnSpc>
                <a:spcPts val="2592"/>
              </a:lnSpc>
            </a:pPr>
            <a:r>
              <a:rPr lang="en-US" sz="2400" spc="22">
                <a:solidFill>
                  <a:srgbClr val="FFFFFF"/>
                </a:solidFill>
                <a:latin typeface="TT Rounds Condensed Bold"/>
              </a:rPr>
              <a:t>T</a:t>
            </a:r>
            <a:r>
              <a:rPr lang="en-US" sz="2400" spc="22">
                <a:solidFill>
                  <a:srgbClr val="FFFFFF"/>
                </a:solidFill>
                <a:latin typeface="TT Rounds Condensed Bold"/>
              </a:rPr>
              <a:t>raining the model</a:t>
            </a:r>
          </a:p>
        </p:txBody>
      </p:sp>
      <p:grpSp>
        <p:nvGrpSpPr>
          <p:cNvPr name="Group 34" id="34"/>
          <p:cNvGrpSpPr/>
          <p:nvPr/>
        </p:nvGrpSpPr>
        <p:grpSpPr>
          <a:xfrm rot="5400000">
            <a:off x="14446437" y="4979055"/>
            <a:ext cx="578832" cy="677124"/>
            <a:chOff x="0" y="0"/>
            <a:chExt cx="771776" cy="902832"/>
          </a:xfrm>
        </p:grpSpPr>
        <p:sp>
          <p:nvSpPr>
            <p:cNvPr name="Freeform 35" id="35"/>
            <p:cNvSpPr/>
            <p:nvPr/>
          </p:nvSpPr>
          <p:spPr>
            <a:xfrm flipH="false" flipV="false" rot="0">
              <a:off x="0" y="0"/>
              <a:ext cx="771779" cy="902843"/>
            </a:xfrm>
            <a:custGeom>
              <a:avLst/>
              <a:gdLst/>
              <a:ahLst/>
              <a:cxnLst/>
              <a:rect r="r" b="b" t="t" l="l"/>
              <a:pathLst>
                <a:path h="902843" w="771779">
                  <a:moveTo>
                    <a:pt x="0" y="180594"/>
                  </a:moveTo>
                  <a:lnTo>
                    <a:pt x="385826" y="180594"/>
                  </a:lnTo>
                  <a:lnTo>
                    <a:pt x="385826" y="0"/>
                  </a:lnTo>
                  <a:lnTo>
                    <a:pt x="771779" y="451358"/>
                  </a:lnTo>
                  <a:lnTo>
                    <a:pt x="385826" y="902843"/>
                  </a:lnTo>
                  <a:lnTo>
                    <a:pt x="385826" y="722249"/>
                  </a:lnTo>
                  <a:lnTo>
                    <a:pt x="0" y="722249"/>
                  </a:lnTo>
                  <a:close/>
                </a:path>
              </a:pathLst>
            </a:custGeom>
            <a:solidFill>
              <a:srgbClr val="B2C1DB"/>
            </a:solidFill>
          </p:spPr>
        </p:sp>
      </p:grpSp>
      <p:grpSp>
        <p:nvGrpSpPr>
          <p:cNvPr name="Group 36" id="36"/>
          <p:cNvGrpSpPr/>
          <p:nvPr/>
        </p:nvGrpSpPr>
        <p:grpSpPr>
          <a:xfrm rot="0">
            <a:off x="13357982" y="5867369"/>
            <a:ext cx="2755740" cy="1663604"/>
            <a:chOff x="0" y="0"/>
            <a:chExt cx="3674320" cy="2218139"/>
          </a:xfrm>
        </p:grpSpPr>
        <p:sp>
          <p:nvSpPr>
            <p:cNvPr name="Freeform 37" id="37"/>
            <p:cNvSpPr/>
            <p:nvPr/>
          </p:nvSpPr>
          <p:spPr>
            <a:xfrm flipH="false" flipV="false" rot="0">
              <a:off x="16891" y="16891"/>
              <a:ext cx="3640455" cy="2184273"/>
            </a:xfrm>
            <a:custGeom>
              <a:avLst/>
              <a:gdLst/>
              <a:ahLst/>
              <a:cxnLst/>
              <a:rect r="r" b="b" t="t" l="l"/>
              <a:pathLst>
                <a:path h="2184273" w="3640455">
                  <a:moveTo>
                    <a:pt x="0" y="218440"/>
                  </a:moveTo>
                  <a:cubicBezTo>
                    <a:pt x="0" y="97790"/>
                    <a:pt x="98425" y="0"/>
                    <a:pt x="219710" y="0"/>
                  </a:cubicBezTo>
                  <a:lnTo>
                    <a:pt x="3420745" y="0"/>
                  </a:lnTo>
                  <a:cubicBezTo>
                    <a:pt x="3542157" y="0"/>
                    <a:pt x="3640455" y="97790"/>
                    <a:pt x="3640455" y="218440"/>
                  </a:cubicBezTo>
                  <a:lnTo>
                    <a:pt x="3640455" y="1965833"/>
                  </a:lnTo>
                  <a:cubicBezTo>
                    <a:pt x="3640455" y="2086483"/>
                    <a:pt x="3542030" y="2184273"/>
                    <a:pt x="3420745" y="2184273"/>
                  </a:cubicBezTo>
                  <a:lnTo>
                    <a:pt x="219837" y="2184273"/>
                  </a:lnTo>
                  <a:cubicBezTo>
                    <a:pt x="98425" y="2184273"/>
                    <a:pt x="127" y="2086483"/>
                    <a:pt x="127" y="1965833"/>
                  </a:cubicBezTo>
                  <a:close/>
                </a:path>
              </a:pathLst>
            </a:custGeom>
            <a:solidFill>
              <a:srgbClr val="4F81BD"/>
            </a:solidFill>
          </p:spPr>
        </p:sp>
        <p:sp>
          <p:nvSpPr>
            <p:cNvPr name="Freeform 38" id="38"/>
            <p:cNvSpPr/>
            <p:nvPr/>
          </p:nvSpPr>
          <p:spPr>
            <a:xfrm flipH="false" flipV="false" rot="0">
              <a:off x="0" y="0"/>
              <a:ext cx="3674364" cy="2218182"/>
            </a:xfrm>
            <a:custGeom>
              <a:avLst/>
              <a:gdLst/>
              <a:ahLst/>
              <a:cxnLst/>
              <a:rect r="r" b="b" t="t" l="l"/>
              <a:pathLst>
                <a:path h="2218182" w="3674364">
                  <a:moveTo>
                    <a:pt x="0" y="235331"/>
                  </a:moveTo>
                  <a:cubicBezTo>
                    <a:pt x="0" y="105283"/>
                    <a:pt x="106045" y="0"/>
                    <a:pt x="236728" y="0"/>
                  </a:cubicBezTo>
                  <a:lnTo>
                    <a:pt x="3437636" y="0"/>
                  </a:lnTo>
                  <a:lnTo>
                    <a:pt x="3437636" y="16891"/>
                  </a:lnTo>
                  <a:lnTo>
                    <a:pt x="3437636" y="0"/>
                  </a:lnTo>
                  <a:cubicBezTo>
                    <a:pt x="3568319" y="0"/>
                    <a:pt x="3674364" y="105283"/>
                    <a:pt x="3674364" y="235331"/>
                  </a:cubicBezTo>
                  <a:lnTo>
                    <a:pt x="3657473" y="235331"/>
                  </a:lnTo>
                  <a:lnTo>
                    <a:pt x="3674364" y="235331"/>
                  </a:lnTo>
                  <a:lnTo>
                    <a:pt x="3674364" y="1982724"/>
                  </a:lnTo>
                  <a:lnTo>
                    <a:pt x="3657473" y="1982724"/>
                  </a:lnTo>
                  <a:lnTo>
                    <a:pt x="3674364" y="1982724"/>
                  </a:lnTo>
                  <a:cubicBezTo>
                    <a:pt x="3674364" y="2112772"/>
                    <a:pt x="3568319" y="2218055"/>
                    <a:pt x="3437636" y="2218055"/>
                  </a:cubicBezTo>
                  <a:lnTo>
                    <a:pt x="3437636" y="2201164"/>
                  </a:lnTo>
                  <a:lnTo>
                    <a:pt x="3437636" y="2218055"/>
                  </a:lnTo>
                  <a:lnTo>
                    <a:pt x="236728" y="2218055"/>
                  </a:lnTo>
                  <a:lnTo>
                    <a:pt x="236728" y="2201164"/>
                  </a:lnTo>
                  <a:lnTo>
                    <a:pt x="236728" y="2218055"/>
                  </a:lnTo>
                  <a:cubicBezTo>
                    <a:pt x="106045" y="2218182"/>
                    <a:pt x="0" y="2112899"/>
                    <a:pt x="0" y="1982724"/>
                  </a:cubicBezTo>
                  <a:lnTo>
                    <a:pt x="0" y="235331"/>
                  </a:lnTo>
                  <a:lnTo>
                    <a:pt x="16891" y="235331"/>
                  </a:lnTo>
                  <a:lnTo>
                    <a:pt x="0" y="235331"/>
                  </a:lnTo>
                  <a:moveTo>
                    <a:pt x="33909" y="235331"/>
                  </a:moveTo>
                  <a:lnTo>
                    <a:pt x="33909" y="1982724"/>
                  </a:lnTo>
                  <a:lnTo>
                    <a:pt x="16891" y="1982724"/>
                  </a:lnTo>
                  <a:lnTo>
                    <a:pt x="33909" y="1982724"/>
                  </a:lnTo>
                  <a:cubicBezTo>
                    <a:pt x="33909" y="2093849"/>
                    <a:pt x="124587" y="2184273"/>
                    <a:pt x="236728" y="2184273"/>
                  </a:cubicBezTo>
                  <a:lnTo>
                    <a:pt x="3437636" y="2184273"/>
                  </a:lnTo>
                  <a:cubicBezTo>
                    <a:pt x="3549777" y="2184273"/>
                    <a:pt x="3640455" y="2093976"/>
                    <a:pt x="3640455" y="1982724"/>
                  </a:cubicBezTo>
                  <a:lnTo>
                    <a:pt x="3640455" y="235331"/>
                  </a:lnTo>
                  <a:cubicBezTo>
                    <a:pt x="3640455" y="124206"/>
                    <a:pt x="3549777" y="33782"/>
                    <a:pt x="3437636" y="33782"/>
                  </a:cubicBezTo>
                  <a:lnTo>
                    <a:pt x="236728" y="33782"/>
                  </a:lnTo>
                  <a:lnTo>
                    <a:pt x="236728" y="16891"/>
                  </a:lnTo>
                  <a:lnTo>
                    <a:pt x="236728" y="33909"/>
                  </a:lnTo>
                  <a:cubicBezTo>
                    <a:pt x="124587" y="33909"/>
                    <a:pt x="33909" y="124206"/>
                    <a:pt x="33909" y="235331"/>
                  </a:cubicBezTo>
                  <a:close/>
                </a:path>
              </a:pathLst>
            </a:custGeom>
            <a:solidFill>
              <a:srgbClr val="FFFFFF"/>
            </a:solidFill>
          </p:spPr>
        </p:sp>
      </p:grpSp>
      <p:sp>
        <p:nvSpPr>
          <p:cNvPr name="TextBox 39" id="39"/>
          <p:cNvSpPr txBox="true"/>
          <p:nvPr/>
        </p:nvSpPr>
        <p:spPr>
          <a:xfrm rot="0">
            <a:off x="13497403" y="6376082"/>
            <a:ext cx="2476898" cy="665226"/>
          </a:xfrm>
          <a:prstGeom prst="rect">
            <a:avLst/>
          </a:prstGeom>
        </p:spPr>
        <p:txBody>
          <a:bodyPr anchor="t" rtlCol="false" tIns="0" lIns="0" bIns="0" rIns="0">
            <a:spAutoFit/>
          </a:bodyPr>
          <a:lstStyle/>
          <a:p>
            <a:pPr algn="ctr">
              <a:lnSpc>
                <a:spcPts val="2592"/>
              </a:lnSpc>
            </a:pPr>
            <a:r>
              <a:rPr lang="en-US" sz="2400" spc="22">
                <a:solidFill>
                  <a:srgbClr val="FFFFFF"/>
                </a:solidFill>
                <a:latin typeface="TT Rounds Condensed Bold"/>
              </a:rPr>
              <a:t>I</a:t>
            </a:r>
            <a:r>
              <a:rPr lang="en-US" sz="2400" spc="22">
                <a:solidFill>
                  <a:srgbClr val="FFFFFF"/>
                </a:solidFill>
                <a:latin typeface="TT Rounds Condensed Bold"/>
              </a:rPr>
              <a:t>ntegration and deployment</a:t>
            </a:r>
          </a:p>
        </p:txBody>
      </p:sp>
      <p:grpSp>
        <p:nvGrpSpPr>
          <p:cNvPr name="Group 40" id="40"/>
          <p:cNvGrpSpPr/>
          <p:nvPr/>
        </p:nvGrpSpPr>
        <p:grpSpPr>
          <a:xfrm rot="-10800000">
            <a:off x="12551580" y="6360608"/>
            <a:ext cx="578832" cy="677124"/>
            <a:chOff x="0" y="0"/>
            <a:chExt cx="771776" cy="902832"/>
          </a:xfrm>
        </p:grpSpPr>
        <p:sp>
          <p:nvSpPr>
            <p:cNvPr name="Freeform 41" id="41"/>
            <p:cNvSpPr/>
            <p:nvPr/>
          </p:nvSpPr>
          <p:spPr>
            <a:xfrm flipH="false" flipV="false" rot="0">
              <a:off x="0" y="0"/>
              <a:ext cx="771779" cy="902843"/>
            </a:xfrm>
            <a:custGeom>
              <a:avLst/>
              <a:gdLst/>
              <a:ahLst/>
              <a:cxnLst/>
              <a:rect r="r" b="b" t="t" l="l"/>
              <a:pathLst>
                <a:path h="902843" w="771779">
                  <a:moveTo>
                    <a:pt x="0" y="180594"/>
                  </a:moveTo>
                  <a:lnTo>
                    <a:pt x="385826" y="180594"/>
                  </a:lnTo>
                  <a:lnTo>
                    <a:pt x="385826" y="0"/>
                  </a:lnTo>
                  <a:lnTo>
                    <a:pt x="771779" y="451358"/>
                  </a:lnTo>
                  <a:lnTo>
                    <a:pt x="385826" y="902843"/>
                  </a:lnTo>
                  <a:lnTo>
                    <a:pt x="385826" y="722249"/>
                  </a:lnTo>
                  <a:lnTo>
                    <a:pt x="0" y="722249"/>
                  </a:lnTo>
                  <a:close/>
                </a:path>
              </a:pathLst>
            </a:custGeom>
            <a:solidFill>
              <a:srgbClr val="B2C1DB"/>
            </a:solidFill>
          </p:spPr>
        </p:sp>
      </p:grpSp>
      <p:grpSp>
        <p:nvGrpSpPr>
          <p:cNvPr name="Group 42" id="42"/>
          <p:cNvGrpSpPr/>
          <p:nvPr/>
        </p:nvGrpSpPr>
        <p:grpSpPr>
          <a:xfrm rot="0">
            <a:off x="9535505" y="5867369"/>
            <a:ext cx="2755740" cy="1663604"/>
            <a:chOff x="0" y="0"/>
            <a:chExt cx="3674320" cy="2218139"/>
          </a:xfrm>
        </p:grpSpPr>
        <p:sp>
          <p:nvSpPr>
            <p:cNvPr name="Freeform 43" id="43"/>
            <p:cNvSpPr/>
            <p:nvPr/>
          </p:nvSpPr>
          <p:spPr>
            <a:xfrm flipH="false" flipV="false" rot="0">
              <a:off x="16891" y="16891"/>
              <a:ext cx="3640455" cy="2184273"/>
            </a:xfrm>
            <a:custGeom>
              <a:avLst/>
              <a:gdLst/>
              <a:ahLst/>
              <a:cxnLst/>
              <a:rect r="r" b="b" t="t" l="l"/>
              <a:pathLst>
                <a:path h="2184273" w="3640455">
                  <a:moveTo>
                    <a:pt x="0" y="218440"/>
                  </a:moveTo>
                  <a:cubicBezTo>
                    <a:pt x="0" y="97790"/>
                    <a:pt x="98425" y="0"/>
                    <a:pt x="219710" y="0"/>
                  </a:cubicBezTo>
                  <a:lnTo>
                    <a:pt x="3420745" y="0"/>
                  </a:lnTo>
                  <a:cubicBezTo>
                    <a:pt x="3542157" y="0"/>
                    <a:pt x="3640455" y="97790"/>
                    <a:pt x="3640455" y="218440"/>
                  </a:cubicBezTo>
                  <a:lnTo>
                    <a:pt x="3640455" y="1965833"/>
                  </a:lnTo>
                  <a:cubicBezTo>
                    <a:pt x="3640455" y="2086483"/>
                    <a:pt x="3542030" y="2184273"/>
                    <a:pt x="3420745" y="2184273"/>
                  </a:cubicBezTo>
                  <a:lnTo>
                    <a:pt x="219837" y="2184273"/>
                  </a:lnTo>
                  <a:cubicBezTo>
                    <a:pt x="98425" y="2184273"/>
                    <a:pt x="127" y="2086483"/>
                    <a:pt x="127" y="1965833"/>
                  </a:cubicBezTo>
                  <a:close/>
                </a:path>
              </a:pathLst>
            </a:custGeom>
            <a:solidFill>
              <a:srgbClr val="4F81BD"/>
            </a:solidFill>
          </p:spPr>
        </p:sp>
        <p:sp>
          <p:nvSpPr>
            <p:cNvPr name="Freeform 44" id="44"/>
            <p:cNvSpPr/>
            <p:nvPr/>
          </p:nvSpPr>
          <p:spPr>
            <a:xfrm flipH="false" flipV="false" rot="0">
              <a:off x="0" y="0"/>
              <a:ext cx="3674364" cy="2218182"/>
            </a:xfrm>
            <a:custGeom>
              <a:avLst/>
              <a:gdLst/>
              <a:ahLst/>
              <a:cxnLst/>
              <a:rect r="r" b="b" t="t" l="l"/>
              <a:pathLst>
                <a:path h="2218182" w="3674364">
                  <a:moveTo>
                    <a:pt x="0" y="235331"/>
                  </a:moveTo>
                  <a:cubicBezTo>
                    <a:pt x="0" y="105283"/>
                    <a:pt x="106045" y="0"/>
                    <a:pt x="236728" y="0"/>
                  </a:cubicBezTo>
                  <a:lnTo>
                    <a:pt x="3437636" y="0"/>
                  </a:lnTo>
                  <a:lnTo>
                    <a:pt x="3437636" y="16891"/>
                  </a:lnTo>
                  <a:lnTo>
                    <a:pt x="3437636" y="0"/>
                  </a:lnTo>
                  <a:cubicBezTo>
                    <a:pt x="3568319" y="0"/>
                    <a:pt x="3674364" y="105283"/>
                    <a:pt x="3674364" y="235331"/>
                  </a:cubicBezTo>
                  <a:lnTo>
                    <a:pt x="3657473" y="235331"/>
                  </a:lnTo>
                  <a:lnTo>
                    <a:pt x="3674364" y="235331"/>
                  </a:lnTo>
                  <a:lnTo>
                    <a:pt x="3674364" y="1982724"/>
                  </a:lnTo>
                  <a:lnTo>
                    <a:pt x="3657473" y="1982724"/>
                  </a:lnTo>
                  <a:lnTo>
                    <a:pt x="3674364" y="1982724"/>
                  </a:lnTo>
                  <a:cubicBezTo>
                    <a:pt x="3674364" y="2112772"/>
                    <a:pt x="3568319" y="2218055"/>
                    <a:pt x="3437636" y="2218055"/>
                  </a:cubicBezTo>
                  <a:lnTo>
                    <a:pt x="3437636" y="2201164"/>
                  </a:lnTo>
                  <a:lnTo>
                    <a:pt x="3437636" y="2218055"/>
                  </a:lnTo>
                  <a:lnTo>
                    <a:pt x="236728" y="2218055"/>
                  </a:lnTo>
                  <a:lnTo>
                    <a:pt x="236728" y="2201164"/>
                  </a:lnTo>
                  <a:lnTo>
                    <a:pt x="236728" y="2218055"/>
                  </a:lnTo>
                  <a:cubicBezTo>
                    <a:pt x="106045" y="2218182"/>
                    <a:pt x="0" y="2112899"/>
                    <a:pt x="0" y="1982724"/>
                  </a:cubicBezTo>
                  <a:lnTo>
                    <a:pt x="0" y="235331"/>
                  </a:lnTo>
                  <a:lnTo>
                    <a:pt x="16891" y="235331"/>
                  </a:lnTo>
                  <a:lnTo>
                    <a:pt x="0" y="235331"/>
                  </a:lnTo>
                  <a:moveTo>
                    <a:pt x="33909" y="235331"/>
                  </a:moveTo>
                  <a:lnTo>
                    <a:pt x="33909" y="1982724"/>
                  </a:lnTo>
                  <a:lnTo>
                    <a:pt x="16891" y="1982724"/>
                  </a:lnTo>
                  <a:lnTo>
                    <a:pt x="33909" y="1982724"/>
                  </a:lnTo>
                  <a:cubicBezTo>
                    <a:pt x="33909" y="2093849"/>
                    <a:pt x="124587" y="2184273"/>
                    <a:pt x="236728" y="2184273"/>
                  </a:cubicBezTo>
                  <a:lnTo>
                    <a:pt x="3437636" y="2184273"/>
                  </a:lnTo>
                  <a:cubicBezTo>
                    <a:pt x="3549777" y="2184273"/>
                    <a:pt x="3640455" y="2093976"/>
                    <a:pt x="3640455" y="1982724"/>
                  </a:cubicBezTo>
                  <a:lnTo>
                    <a:pt x="3640455" y="235331"/>
                  </a:lnTo>
                  <a:cubicBezTo>
                    <a:pt x="3640455" y="124206"/>
                    <a:pt x="3549777" y="33782"/>
                    <a:pt x="3437636" y="33782"/>
                  </a:cubicBezTo>
                  <a:lnTo>
                    <a:pt x="236728" y="33782"/>
                  </a:lnTo>
                  <a:lnTo>
                    <a:pt x="236728" y="16891"/>
                  </a:lnTo>
                  <a:lnTo>
                    <a:pt x="236728" y="33909"/>
                  </a:lnTo>
                  <a:cubicBezTo>
                    <a:pt x="124587" y="33909"/>
                    <a:pt x="33909" y="124206"/>
                    <a:pt x="33909" y="235331"/>
                  </a:cubicBezTo>
                  <a:close/>
                </a:path>
              </a:pathLst>
            </a:custGeom>
            <a:solidFill>
              <a:srgbClr val="FFFFFF"/>
            </a:solidFill>
          </p:spPr>
        </p:sp>
      </p:grpSp>
      <p:sp>
        <p:nvSpPr>
          <p:cNvPr name="TextBox 45" id="45"/>
          <p:cNvSpPr txBox="true"/>
          <p:nvPr/>
        </p:nvSpPr>
        <p:spPr>
          <a:xfrm rot="0">
            <a:off x="9674926" y="6376082"/>
            <a:ext cx="2476898" cy="665226"/>
          </a:xfrm>
          <a:prstGeom prst="rect">
            <a:avLst/>
          </a:prstGeom>
        </p:spPr>
        <p:txBody>
          <a:bodyPr anchor="t" rtlCol="false" tIns="0" lIns="0" bIns="0" rIns="0">
            <a:spAutoFit/>
          </a:bodyPr>
          <a:lstStyle/>
          <a:p>
            <a:pPr algn="ctr">
              <a:lnSpc>
                <a:spcPts val="2592"/>
              </a:lnSpc>
            </a:pPr>
            <a:r>
              <a:rPr lang="en-US" sz="2400" spc="22">
                <a:solidFill>
                  <a:srgbClr val="FFFFFF"/>
                </a:solidFill>
                <a:latin typeface="TT Rounds Condensed Bold"/>
              </a:rPr>
              <a:t>Accessibility and User Experience </a:t>
            </a:r>
          </a:p>
        </p:txBody>
      </p:sp>
      <p:grpSp>
        <p:nvGrpSpPr>
          <p:cNvPr name="Group 46" id="46"/>
          <p:cNvGrpSpPr/>
          <p:nvPr/>
        </p:nvGrpSpPr>
        <p:grpSpPr>
          <a:xfrm rot="-10800000">
            <a:off x="8729103" y="6360608"/>
            <a:ext cx="578832" cy="677124"/>
            <a:chOff x="0" y="0"/>
            <a:chExt cx="771776" cy="902832"/>
          </a:xfrm>
        </p:grpSpPr>
        <p:sp>
          <p:nvSpPr>
            <p:cNvPr name="Freeform 47" id="47"/>
            <p:cNvSpPr/>
            <p:nvPr/>
          </p:nvSpPr>
          <p:spPr>
            <a:xfrm flipH="false" flipV="false" rot="0">
              <a:off x="0" y="0"/>
              <a:ext cx="771779" cy="902843"/>
            </a:xfrm>
            <a:custGeom>
              <a:avLst/>
              <a:gdLst/>
              <a:ahLst/>
              <a:cxnLst/>
              <a:rect r="r" b="b" t="t" l="l"/>
              <a:pathLst>
                <a:path h="902843" w="771779">
                  <a:moveTo>
                    <a:pt x="0" y="180594"/>
                  </a:moveTo>
                  <a:lnTo>
                    <a:pt x="385826" y="180594"/>
                  </a:lnTo>
                  <a:lnTo>
                    <a:pt x="385826" y="0"/>
                  </a:lnTo>
                  <a:lnTo>
                    <a:pt x="771779" y="451358"/>
                  </a:lnTo>
                  <a:lnTo>
                    <a:pt x="385826" y="902843"/>
                  </a:lnTo>
                  <a:lnTo>
                    <a:pt x="385826" y="722249"/>
                  </a:lnTo>
                  <a:lnTo>
                    <a:pt x="0" y="722249"/>
                  </a:lnTo>
                  <a:close/>
                </a:path>
              </a:pathLst>
            </a:custGeom>
            <a:solidFill>
              <a:srgbClr val="B2C1DB"/>
            </a:solidFill>
          </p:spPr>
        </p:sp>
      </p:grpSp>
      <p:grpSp>
        <p:nvGrpSpPr>
          <p:cNvPr name="Group 48" id="48"/>
          <p:cNvGrpSpPr/>
          <p:nvPr/>
        </p:nvGrpSpPr>
        <p:grpSpPr>
          <a:xfrm rot="0">
            <a:off x="5713028" y="5867369"/>
            <a:ext cx="2755740" cy="1663604"/>
            <a:chOff x="0" y="0"/>
            <a:chExt cx="3674320" cy="2218139"/>
          </a:xfrm>
        </p:grpSpPr>
        <p:sp>
          <p:nvSpPr>
            <p:cNvPr name="Freeform 49" id="49"/>
            <p:cNvSpPr/>
            <p:nvPr/>
          </p:nvSpPr>
          <p:spPr>
            <a:xfrm flipH="false" flipV="false" rot="0">
              <a:off x="16891" y="16891"/>
              <a:ext cx="3640455" cy="2184273"/>
            </a:xfrm>
            <a:custGeom>
              <a:avLst/>
              <a:gdLst/>
              <a:ahLst/>
              <a:cxnLst/>
              <a:rect r="r" b="b" t="t" l="l"/>
              <a:pathLst>
                <a:path h="2184273" w="3640455">
                  <a:moveTo>
                    <a:pt x="0" y="218440"/>
                  </a:moveTo>
                  <a:cubicBezTo>
                    <a:pt x="0" y="97790"/>
                    <a:pt x="98425" y="0"/>
                    <a:pt x="219710" y="0"/>
                  </a:cubicBezTo>
                  <a:lnTo>
                    <a:pt x="3420745" y="0"/>
                  </a:lnTo>
                  <a:cubicBezTo>
                    <a:pt x="3542157" y="0"/>
                    <a:pt x="3640455" y="97790"/>
                    <a:pt x="3640455" y="218440"/>
                  </a:cubicBezTo>
                  <a:lnTo>
                    <a:pt x="3640455" y="1965833"/>
                  </a:lnTo>
                  <a:cubicBezTo>
                    <a:pt x="3640455" y="2086483"/>
                    <a:pt x="3542030" y="2184273"/>
                    <a:pt x="3420745" y="2184273"/>
                  </a:cubicBezTo>
                  <a:lnTo>
                    <a:pt x="219837" y="2184273"/>
                  </a:lnTo>
                  <a:cubicBezTo>
                    <a:pt x="98425" y="2184273"/>
                    <a:pt x="127" y="2086483"/>
                    <a:pt x="127" y="1965833"/>
                  </a:cubicBezTo>
                  <a:close/>
                </a:path>
              </a:pathLst>
            </a:custGeom>
            <a:solidFill>
              <a:srgbClr val="4F81BD"/>
            </a:solidFill>
          </p:spPr>
        </p:sp>
        <p:sp>
          <p:nvSpPr>
            <p:cNvPr name="Freeform 50" id="50"/>
            <p:cNvSpPr/>
            <p:nvPr/>
          </p:nvSpPr>
          <p:spPr>
            <a:xfrm flipH="false" flipV="false" rot="0">
              <a:off x="0" y="0"/>
              <a:ext cx="3674364" cy="2218182"/>
            </a:xfrm>
            <a:custGeom>
              <a:avLst/>
              <a:gdLst/>
              <a:ahLst/>
              <a:cxnLst/>
              <a:rect r="r" b="b" t="t" l="l"/>
              <a:pathLst>
                <a:path h="2218182" w="3674364">
                  <a:moveTo>
                    <a:pt x="0" y="235331"/>
                  </a:moveTo>
                  <a:cubicBezTo>
                    <a:pt x="0" y="105283"/>
                    <a:pt x="106045" y="0"/>
                    <a:pt x="236728" y="0"/>
                  </a:cubicBezTo>
                  <a:lnTo>
                    <a:pt x="3437636" y="0"/>
                  </a:lnTo>
                  <a:lnTo>
                    <a:pt x="3437636" y="16891"/>
                  </a:lnTo>
                  <a:lnTo>
                    <a:pt x="3437636" y="0"/>
                  </a:lnTo>
                  <a:cubicBezTo>
                    <a:pt x="3568319" y="0"/>
                    <a:pt x="3674364" y="105283"/>
                    <a:pt x="3674364" y="235331"/>
                  </a:cubicBezTo>
                  <a:lnTo>
                    <a:pt x="3657473" y="235331"/>
                  </a:lnTo>
                  <a:lnTo>
                    <a:pt x="3674364" y="235331"/>
                  </a:lnTo>
                  <a:lnTo>
                    <a:pt x="3674364" y="1982724"/>
                  </a:lnTo>
                  <a:lnTo>
                    <a:pt x="3657473" y="1982724"/>
                  </a:lnTo>
                  <a:lnTo>
                    <a:pt x="3674364" y="1982724"/>
                  </a:lnTo>
                  <a:cubicBezTo>
                    <a:pt x="3674364" y="2112772"/>
                    <a:pt x="3568319" y="2218055"/>
                    <a:pt x="3437636" y="2218055"/>
                  </a:cubicBezTo>
                  <a:lnTo>
                    <a:pt x="3437636" y="2201164"/>
                  </a:lnTo>
                  <a:lnTo>
                    <a:pt x="3437636" y="2218055"/>
                  </a:lnTo>
                  <a:lnTo>
                    <a:pt x="236728" y="2218055"/>
                  </a:lnTo>
                  <a:lnTo>
                    <a:pt x="236728" y="2201164"/>
                  </a:lnTo>
                  <a:lnTo>
                    <a:pt x="236728" y="2218055"/>
                  </a:lnTo>
                  <a:cubicBezTo>
                    <a:pt x="106045" y="2218182"/>
                    <a:pt x="0" y="2112899"/>
                    <a:pt x="0" y="1982724"/>
                  </a:cubicBezTo>
                  <a:lnTo>
                    <a:pt x="0" y="235331"/>
                  </a:lnTo>
                  <a:lnTo>
                    <a:pt x="16891" y="235331"/>
                  </a:lnTo>
                  <a:lnTo>
                    <a:pt x="0" y="235331"/>
                  </a:lnTo>
                  <a:moveTo>
                    <a:pt x="33909" y="235331"/>
                  </a:moveTo>
                  <a:lnTo>
                    <a:pt x="33909" y="1982724"/>
                  </a:lnTo>
                  <a:lnTo>
                    <a:pt x="16891" y="1982724"/>
                  </a:lnTo>
                  <a:lnTo>
                    <a:pt x="33909" y="1982724"/>
                  </a:lnTo>
                  <a:cubicBezTo>
                    <a:pt x="33909" y="2093849"/>
                    <a:pt x="124587" y="2184273"/>
                    <a:pt x="236728" y="2184273"/>
                  </a:cubicBezTo>
                  <a:lnTo>
                    <a:pt x="3437636" y="2184273"/>
                  </a:lnTo>
                  <a:cubicBezTo>
                    <a:pt x="3549777" y="2184273"/>
                    <a:pt x="3640455" y="2093976"/>
                    <a:pt x="3640455" y="1982724"/>
                  </a:cubicBezTo>
                  <a:lnTo>
                    <a:pt x="3640455" y="235331"/>
                  </a:lnTo>
                  <a:cubicBezTo>
                    <a:pt x="3640455" y="124206"/>
                    <a:pt x="3549777" y="33782"/>
                    <a:pt x="3437636" y="33782"/>
                  </a:cubicBezTo>
                  <a:lnTo>
                    <a:pt x="236728" y="33782"/>
                  </a:lnTo>
                  <a:lnTo>
                    <a:pt x="236728" y="16891"/>
                  </a:lnTo>
                  <a:lnTo>
                    <a:pt x="236728" y="33909"/>
                  </a:lnTo>
                  <a:cubicBezTo>
                    <a:pt x="124587" y="33909"/>
                    <a:pt x="33909" y="124206"/>
                    <a:pt x="33909" y="235331"/>
                  </a:cubicBezTo>
                  <a:close/>
                </a:path>
              </a:pathLst>
            </a:custGeom>
            <a:solidFill>
              <a:srgbClr val="FFFFFF"/>
            </a:solidFill>
          </p:spPr>
        </p:sp>
      </p:grpSp>
      <p:sp>
        <p:nvSpPr>
          <p:cNvPr name="TextBox 51" id="51"/>
          <p:cNvSpPr txBox="true"/>
          <p:nvPr/>
        </p:nvSpPr>
        <p:spPr>
          <a:xfrm rot="0">
            <a:off x="5852449" y="6376082"/>
            <a:ext cx="2476898" cy="665226"/>
          </a:xfrm>
          <a:prstGeom prst="rect">
            <a:avLst/>
          </a:prstGeom>
        </p:spPr>
        <p:txBody>
          <a:bodyPr anchor="t" rtlCol="false" tIns="0" lIns="0" bIns="0" rIns="0">
            <a:spAutoFit/>
          </a:bodyPr>
          <a:lstStyle/>
          <a:p>
            <a:pPr algn="ctr">
              <a:lnSpc>
                <a:spcPts val="2592"/>
              </a:lnSpc>
            </a:pPr>
            <a:r>
              <a:rPr lang="en-US" sz="2400" spc="22">
                <a:solidFill>
                  <a:srgbClr val="FFFFFF"/>
                </a:solidFill>
                <a:latin typeface="TT Rounds Condensed Bold"/>
              </a:rPr>
              <a:t>Ethical and privacy consideration</a:t>
            </a:r>
          </a:p>
        </p:txBody>
      </p:sp>
      <p:grpSp>
        <p:nvGrpSpPr>
          <p:cNvPr name="Group 52" id="52"/>
          <p:cNvGrpSpPr/>
          <p:nvPr/>
        </p:nvGrpSpPr>
        <p:grpSpPr>
          <a:xfrm rot="-10800000">
            <a:off x="4906626" y="6360608"/>
            <a:ext cx="578832" cy="677124"/>
            <a:chOff x="0" y="0"/>
            <a:chExt cx="771776" cy="902832"/>
          </a:xfrm>
        </p:grpSpPr>
        <p:sp>
          <p:nvSpPr>
            <p:cNvPr name="Freeform 53" id="53"/>
            <p:cNvSpPr/>
            <p:nvPr/>
          </p:nvSpPr>
          <p:spPr>
            <a:xfrm flipH="false" flipV="false" rot="0">
              <a:off x="0" y="0"/>
              <a:ext cx="771779" cy="902843"/>
            </a:xfrm>
            <a:custGeom>
              <a:avLst/>
              <a:gdLst/>
              <a:ahLst/>
              <a:cxnLst/>
              <a:rect r="r" b="b" t="t" l="l"/>
              <a:pathLst>
                <a:path h="902843" w="771779">
                  <a:moveTo>
                    <a:pt x="0" y="180594"/>
                  </a:moveTo>
                  <a:lnTo>
                    <a:pt x="385826" y="180594"/>
                  </a:lnTo>
                  <a:lnTo>
                    <a:pt x="385826" y="0"/>
                  </a:lnTo>
                  <a:lnTo>
                    <a:pt x="771779" y="451358"/>
                  </a:lnTo>
                  <a:lnTo>
                    <a:pt x="385826" y="902843"/>
                  </a:lnTo>
                  <a:lnTo>
                    <a:pt x="385826" y="722249"/>
                  </a:lnTo>
                  <a:lnTo>
                    <a:pt x="0" y="722249"/>
                  </a:lnTo>
                  <a:close/>
                </a:path>
              </a:pathLst>
            </a:custGeom>
            <a:solidFill>
              <a:srgbClr val="B2C1DB"/>
            </a:solidFill>
          </p:spPr>
        </p:sp>
      </p:grpSp>
      <p:grpSp>
        <p:nvGrpSpPr>
          <p:cNvPr name="Group 54" id="54"/>
          <p:cNvGrpSpPr/>
          <p:nvPr/>
        </p:nvGrpSpPr>
        <p:grpSpPr>
          <a:xfrm rot="0">
            <a:off x="1890551" y="5867369"/>
            <a:ext cx="2755740" cy="1663604"/>
            <a:chOff x="0" y="0"/>
            <a:chExt cx="3674320" cy="2218139"/>
          </a:xfrm>
        </p:grpSpPr>
        <p:sp>
          <p:nvSpPr>
            <p:cNvPr name="Freeform 55" id="55"/>
            <p:cNvSpPr/>
            <p:nvPr/>
          </p:nvSpPr>
          <p:spPr>
            <a:xfrm flipH="false" flipV="false" rot="0">
              <a:off x="16891" y="16891"/>
              <a:ext cx="3640455" cy="2184273"/>
            </a:xfrm>
            <a:custGeom>
              <a:avLst/>
              <a:gdLst/>
              <a:ahLst/>
              <a:cxnLst/>
              <a:rect r="r" b="b" t="t" l="l"/>
              <a:pathLst>
                <a:path h="2184273" w="3640455">
                  <a:moveTo>
                    <a:pt x="0" y="218440"/>
                  </a:moveTo>
                  <a:cubicBezTo>
                    <a:pt x="0" y="97790"/>
                    <a:pt x="98425" y="0"/>
                    <a:pt x="219710" y="0"/>
                  </a:cubicBezTo>
                  <a:lnTo>
                    <a:pt x="3420745" y="0"/>
                  </a:lnTo>
                  <a:cubicBezTo>
                    <a:pt x="3542157" y="0"/>
                    <a:pt x="3640455" y="97790"/>
                    <a:pt x="3640455" y="218440"/>
                  </a:cubicBezTo>
                  <a:lnTo>
                    <a:pt x="3640455" y="1965833"/>
                  </a:lnTo>
                  <a:cubicBezTo>
                    <a:pt x="3640455" y="2086483"/>
                    <a:pt x="3542030" y="2184273"/>
                    <a:pt x="3420745" y="2184273"/>
                  </a:cubicBezTo>
                  <a:lnTo>
                    <a:pt x="219837" y="2184273"/>
                  </a:lnTo>
                  <a:cubicBezTo>
                    <a:pt x="98425" y="2184273"/>
                    <a:pt x="127" y="2086483"/>
                    <a:pt x="127" y="1965833"/>
                  </a:cubicBezTo>
                  <a:close/>
                </a:path>
              </a:pathLst>
            </a:custGeom>
            <a:solidFill>
              <a:srgbClr val="4F81BD"/>
            </a:solidFill>
          </p:spPr>
        </p:sp>
        <p:sp>
          <p:nvSpPr>
            <p:cNvPr name="Freeform 56" id="56"/>
            <p:cNvSpPr/>
            <p:nvPr/>
          </p:nvSpPr>
          <p:spPr>
            <a:xfrm flipH="false" flipV="false" rot="0">
              <a:off x="0" y="0"/>
              <a:ext cx="3674364" cy="2218182"/>
            </a:xfrm>
            <a:custGeom>
              <a:avLst/>
              <a:gdLst/>
              <a:ahLst/>
              <a:cxnLst/>
              <a:rect r="r" b="b" t="t" l="l"/>
              <a:pathLst>
                <a:path h="2218182" w="3674364">
                  <a:moveTo>
                    <a:pt x="0" y="235331"/>
                  </a:moveTo>
                  <a:cubicBezTo>
                    <a:pt x="0" y="105283"/>
                    <a:pt x="106045" y="0"/>
                    <a:pt x="236728" y="0"/>
                  </a:cubicBezTo>
                  <a:lnTo>
                    <a:pt x="3437636" y="0"/>
                  </a:lnTo>
                  <a:lnTo>
                    <a:pt x="3437636" y="16891"/>
                  </a:lnTo>
                  <a:lnTo>
                    <a:pt x="3437636" y="0"/>
                  </a:lnTo>
                  <a:cubicBezTo>
                    <a:pt x="3568319" y="0"/>
                    <a:pt x="3674364" y="105283"/>
                    <a:pt x="3674364" y="235331"/>
                  </a:cubicBezTo>
                  <a:lnTo>
                    <a:pt x="3657473" y="235331"/>
                  </a:lnTo>
                  <a:lnTo>
                    <a:pt x="3674364" y="235331"/>
                  </a:lnTo>
                  <a:lnTo>
                    <a:pt x="3674364" y="1982724"/>
                  </a:lnTo>
                  <a:lnTo>
                    <a:pt x="3657473" y="1982724"/>
                  </a:lnTo>
                  <a:lnTo>
                    <a:pt x="3674364" y="1982724"/>
                  </a:lnTo>
                  <a:cubicBezTo>
                    <a:pt x="3674364" y="2112772"/>
                    <a:pt x="3568319" y="2218055"/>
                    <a:pt x="3437636" y="2218055"/>
                  </a:cubicBezTo>
                  <a:lnTo>
                    <a:pt x="3437636" y="2201164"/>
                  </a:lnTo>
                  <a:lnTo>
                    <a:pt x="3437636" y="2218055"/>
                  </a:lnTo>
                  <a:lnTo>
                    <a:pt x="236728" y="2218055"/>
                  </a:lnTo>
                  <a:lnTo>
                    <a:pt x="236728" y="2201164"/>
                  </a:lnTo>
                  <a:lnTo>
                    <a:pt x="236728" y="2218055"/>
                  </a:lnTo>
                  <a:cubicBezTo>
                    <a:pt x="106045" y="2218182"/>
                    <a:pt x="0" y="2112899"/>
                    <a:pt x="0" y="1982724"/>
                  </a:cubicBezTo>
                  <a:lnTo>
                    <a:pt x="0" y="235331"/>
                  </a:lnTo>
                  <a:lnTo>
                    <a:pt x="16891" y="235331"/>
                  </a:lnTo>
                  <a:lnTo>
                    <a:pt x="0" y="235331"/>
                  </a:lnTo>
                  <a:moveTo>
                    <a:pt x="33909" y="235331"/>
                  </a:moveTo>
                  <a:lnTo>
                    <a:pt x="33909" y="1982724"/>
                  </a:lnTo>
                  <a:lnTo>
                    <a:pt x="16891" y="1982724"/>
                  </a:lnTo>
                  <a:lnTo>
                    <a:pt x="33909" y="1982724"/>
                  </a:lnTo>
                  <a:cubicBezTo>
                    <a:pt x="33909" y="2093849"/>
                    <a:pt x="124587" y="2184273"/>
                    <a:pt x="236728" y="2184273"/>
                  </a:cubicBezTo>
                  <a:lnTo>
                    <a:pt x="3437636" y="2184273"/>
                  </a:lnTo>
                  <a:cubicBezTo>
                    <a:pt x="3549777" y="2184273"/>
                    <a:pt x="3640455" y="2093976"/>
                    <a:pt x="3640455" y="1982724"/>
                  </a:cubicBezTo>
                  <a:lnTo>
                    <a:pt x="3640455" y="235331"/>
                  </a:lnTo>
                  <a:cubicBezTo>
                    <a:pt x="3640455" y="124206"/>
                    <a:pt x="3549777" y="33782"/>
                    <a:pt x="3437636" y="33782"/>
                  </a:cubicBezTo>
                  <a:lnTo>
                    <a:pt x="236728" y="33782"/>
                  </a:lnTo>
                  <a:lnTo>
                    <a:pt x="236728" y="16891"/>
                  </a:lnTo>
                  <a:lnTo>
                    <a:pt x="236728" y="33909"/>
                  </a:lnTo>
                  <a:cubicBezTo>
                    <a:pt x="124587" y="33909"/>
                    <a:pt x="33909" y="124206"/>
                    <a:pt x="33909" y="235331"/>
                  </a:cubicBezTo>
                  <a:close/>
                </a:path>
              </a:pathLst>
            </a:custGeom>
            <a:solidFill>
              <a:srgbClr val="FFFFFF"/>
            </a:solidFill>
          </p:spPr>
        </p:sp>
      </p:grpSp>
      <p:sp>
        <p:nvSpPr>
          <p:cNvPr name="TextBox 57" id="57"/>
          <p:cNvSpPr txBox="true"/>
          <p:nvPr/>
        </p:nvSpPr>
        <p:spPr>
          <a:xfrm rot="0">
            <a:off x="2029972" y="6538008"/>
            <a:ext cx="2476898" cy="341376"/>
          </a:xfrm>
          <a:prstGeom prst="rect">
            <a:avLst/>
          </a:prstGeom>
        </p:spPr>
        <p:txBody>
          <a:bodyPr anchor="t" rtlCol="false" tIns="0" lIns="0" bIns="0" rIns="0">
            <a:spAutoFit/>
          </a:bodyPr>
          <a:lstStyle/>
          <a:p>
            <a:pPr algn="ctr">
              <a:lnSpc>
                <a:spcPts val="2592"/>
              </a:lnSpc>
            </a:pPr>
            <a:r>
              <a:rPr lang="en-US" sz="2400" spc="22">
                <a:solidFill>
                  <a:srgbClr val="FFFFFF"/>
                </a:solidFill>
                <a:latin typeface="TT Rounds Condensed Bold"/>
              </a:rPr>
              <a:t>E</a:t>
            </a:r>
            <a:r>
              <a:rPr lang="en-US" sz="2400" spc="22">
                <a:solidFill>
                  <a:srgbClr val="FFFFFF"/>
                </a:solidFill>
                <a:latin typeface="TT Rounds Condensed Bold"/>
              </a:rPr>
              <a:t>nd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5302" y="9835500"/>
            <a:ext cx="17451696" cy="38100"/>
            <a:chOff x="0" y="0"/>
            <a:chExt cx="23268928" cy="50800"/>
          </a:xfrm>
        </p:grpSpPr>
        <p:sp>
          <p:nvSpPr>
            <p:cNvPr name="Freeform 3" id="3"/>
            <p:cNvSpPr/>
            <p:nvPr/>
          </p:nvSpPr>
          <p:spPr>
            <a:xfrm flipH="false" flipV="false" rot="0">
              <a:off x="25400" y="0"/>
              <a:ext cx="23218139" cy="50800"/>
            </a:xfrm>
            <a:custGeom>
              <a:avLst/>
              <a:gdLst/>
              <a:ahLst/>
              <a:cxnLst/>
              <a:rect r="r" b="b" t="t" l="l"/>
              <a:pathLst>
                <a:path h="50800" w="23218139">
                  <a:moveTo>
                    <a:pt x="23218139" y="50800"/>
                  </a:moveTo>
                  <a:lnTo>
                    <a:pt x="0" y="50800"/>
                  </a:lnTo>
                  <a:lnTo>
                    <a:pt x="0" y="0"/>
                  </a:lnTo>
                  <a:lnTo>
                    <a:pt x="23218139" y="0"/>
                  </a:lnTo>
                  <a:close/>
                </a:path>
              </a:pathLst>
            </a:custGeom>
            <a:solidFill>
              <a:srgbClr val="2D05A2">
                <a:alpha val="44706"/>
              </a:srgbClr>
            </a:solidFill>
          </p:spPr>
        </p:sp>
      </p:grpSp>
      <p:grpSp>
        <p:nvGrpSpPr>
          <p:cNvPr name="Group 4" id="4"/>
          <p:cNvGrpSpPr/>
          <p:nvPr/>
        </p:nvGrpSpPr>
        <p:grpSpPr>
          <a:xfrm rot="0">
            <a:off x="152525" y="74334"/>
            <a:ext cx="798190" cy="843158"/>
            <a:chOff x="0" y="0"/>
            <a:chExt cx="1064253" cy="1124211"/>
          </a:xfrm>
        </p:grpSpPr>
        <p:sp>
          <p:nvSpPr>
            <p:cNvPr name="Freeform 5" id="5"/>
            <p:cNvSpPr/>
            <p:nvPr/>
          </p:nvSpPr>
          <p:spPr>
            <a:xfrm flipH="false" flipV="false" rot="0">
              <a:off x="0" y="0"/>
              <a:ext cx="1064260" cy="1124204"/>
            </a:xfrm>
            <a:custGeom>
              <a:avLst/>
              <a:gdLst/>
              <a:ahLst/>
              <a:cxnLst/>
              <a:rect r="r" b="b" t="t" l="l"/>
              <a:pathLst>
                <a:path h="1124204" w="1064260">
                  <a:moveTo>
                    <a:pt x="0" y="0"/>
                  </a:moveTo>
                  <a:lnTo>
                    <a:pt x="1064260" y="0"/>
                  </a:lnTo>
                  <a:lnTo>
                    <a:pt x="1064260" y="1124204"/>
                  </a:lnTo>
                  <a:lnTo>
                    <a:pt x="0" y="1124204"/>
                  </a:lnTo>
                  <a:lnTo>
                    <a:pt x="0" y="0"/>
                  </a:lnTo>
                  <a:close/>
                </a:path>
              </a:pathLst>
            </a:custGeom>
            <a:blipFill>
              <a:blip r:embed="rId2"/>
              <a:stretch>
                <a:fillRect l="-9" t="0" r="-8" b="0"/>
              </a:stretch>
            </a:blipFill>
          </p:spPr>
        </p:sp>
      </p:grpSp>
      <p:sp>
        <p:nvSpPr>
          <p:cNvPr name="Freeform 6" id="6"/>
          <p:cNvSpPr/>
          <p:nvPr/>
        </p:nvSpPr>
        <p:spPr>
          <a:xfrm flipH="false" flipV="false" rot="0">
            <a:off x="12908402" y="-46580"/>
            <a:ext cx="5379598" cy="895854"/>
          </a:xfrm>
          <a:custGeom>
            <a:avLst/>
            <a:gdLst/>
            <a:ahLst/>
            <a:cxnLst/>
            <a:rect r="r" b="b" t="t" l="l"/>
            <a:pathLst>
              <a:path h="895854" w="5379598">
                <a:moveTo>
                  <a:pt x="0" y="0"/>
                </a:moveTo>
                <a:lnTo>
                  <a:pt x="5379598" y="0"/>
                </a:lnTo>
                <a:lnTo>
                  <a:pt x="5379598" y="895854"/>
                </a:lnTo>
                <a:lnTo>
                  <a:pt x="0" y="895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6098127" y="149228"/>
            <a:ext cx="1765547" cy="556937"/>
            <a:chOff x="0" y="0"/>
            <a:chExt cx="2354063" cy="742583"/>
          </a:xfrm>
        </p:grpSpPr>
        <p:sp>
          <p:nvSpPr>
            <p:cNvPr name="Freeform 8" id="8"/>
            <p:cNvSpPr/>
            <p:nvPr/>
          </p:nvSpPr>
          <p:spPr>
            <a:xfrm flipH="false" flipV="false" rot="0">
              <a:off x="0" y="0"/>
              <a:ext cx="2354072" cy="742569"/>
            </a:xfrm>
            <a:custGeom>
              <a:avLst/>
              <a:gdLst/>
              <a:ahLst/>
              <a:cxnLst/>
              <a:rect r="r" b="b" t="t" l="l"/>
              <a:pathLst>
                <a:path h="742569" w="2354072">
                  <a:moveTo>
                    <a:pt x="0" y="0"/>
                  </a:moveTo>
                  <a:lnTo>
                    <a:pt x="2354072" y="0"/>
                  </a:lnTo>
                  <a:lnTo>
                    <a:pt x="2354072" y="742569"/>
                  </a:lnTo>
                  <a:lnTo>
                    <a:pt x="0" y="742569"/>
                  </a:lnTo>
                  <a:lnTo>
                    <a:pt x="0" y="0"/>
                  </a:lnTo>
                  <a:close/>
                </a:path>
              </a:pathLst>
            </a:custGeom>
            <a:blipFill>
              <a:blip r:embed="rId5"/>
              <a:stretch>
                <a:fillRect l="0" t="-16901" r="0" b="-16903"/>
              </a:stretch>
            </a:blipFill>
          </p:spPr>
        </p:sp>
      </p:grpSp>
      <p:grpSp>
        <p:nvGrpSpPr>
          <p:cNvPr name="Group 9" id="9"/>
          <p:cNvGrpSpPr/>
          <p:nvPr/>
        </p:nvGrpSpPr>
        <p:grpSpPr>
          <a:xfrm rot="0">
            <a:off x="13299712" y="127288"/>
            <a:ext cx="2664730" cy="524619"/>
            <a:chOff x="0" y="0"/>
            <a:chExt cx="3552973" cy="699492"/>
          </a:xfrm>
        </p:grpSpPr>
        <p:sp>
          <p:nvSpPr>
            <p:cNvPr name="Freeform 10" id="10"/>
            <p:cNvSpPr/>
            <p:nvPr/>
          </p:nvSpPr>
          <p:spPr>
            <a:xfrm flipH="false" flipV="false" rot="0">
              <a:off x="0" y="0"/>
              <a:ext cx="3552952" cy="699516"/>
            </a:xfrm>
            <a:custGeom>
              <a:avLst/>
              <a:gdLst/>
              <a:ahLst/>
              <a:cxnLst/>
              <a:rect r="r" b="b" t="t" l="l"/>
              <a:pathLst>
                <a:path h="699516" w="3552952">
                  <a:moveTo>
                    <a:pt x="0" y="0"/>
                  </a:moveTo>
                  <a:lnTo>
                    <a:pt x="3552952" y="0"/>
                  </a:lnTo>
                  <a:lnTo>
                    <a:pt x="3552952" y="699516"/>
                  </a:lnTo>
                  <a:lnTo>
                    <a:pt x="0" y="699516"/>
                  </a:lnTo>
                  <a:lnTo>
                    <a:pt x="0" y="0"/>
                  </a:lnTo>
                  <a:close/>
                </a:path>
              </a:pathLst>
            </a:custGeom>
            <a:blipFill>
              <a:blip r:embed="rId6"/>
              <a:stretch>
                <a:fillRect l="0" t="-264" r="0" b="-261"/>
              </a:stretch>
            </a:blipFill>
          </p:spPr>
        </p:sp>
      </p:grpSp>
      <p:sp>
        <p:nvSpPr>
          <p:cNvPr name="TextBox 11" id="11"/>
          <p:cNvSpPr txBox="true"/>
          <p:nvPr/>
        </p:nvSpPr>
        <p:spPr>
          <a:xfrm rot="0">
            <a:off x="950715" y="1028700"/>
            <a:ext cx="16377165" cy="8943975"/>
          </a:xfrm>
          <a:prstGeom prst="rect">
            <a:avLst/>
          </a:prstGeom>
        </p:spPr>
        <p:txBody>
          <a:bodyPr anchor="t" rtlCol="false" tIns="0" lIns="0" bIns="0" rIns="0">
            <a:spAutoFit/>
          </a:bodyPr>
          <a:lstStyle/>
          <a:p>
            <a:pPr algn="just">
              <a:lnSpc>
                <a:spcPts val="3959"/>
              </a:lnSpc>
            </a:pPr>
            <a:r>
              <a:rPr lang="en-US" sz="3299">
                <a:solidFill>
                  <a:srgbClr val="000000"/>
                </a:solidFill>
                <a:latin typeface="Gagalin"/>
              </a:rPr>
              <a:t>INTEL TOOL KITS USED:</a:t>
            </a:r>
          </a:p>
          <a:p>
            <a:pPr algn="just">
              <a:lnSpc>
                <a:spcPts val="2400"/>
              </a:lnSpc>
            </a:pPr>
          </a:p>
          <a:p>
            <a:pPr algn="just">
              <a:lnSpc>
                <a:spcPts val="2520"/>
              </a:lnSpc>
            </a:pPr>
            <a:r>
              <a:rPr lang="en-US" sz="2100">
                <a:solidFill>
                  <a:srgbClr val="000000"/>
                </a:solidFill>
                <a:latin typeface="Comic Sans Bold"/>
              </a:rPr>
              <a:t>1. Intel Distribution of Open VINO Toolkit (Open Visual Inference &amp; Neural network Optimization):</a:t>
            </a:r>
          </a:p>
          <a:p>
            <a:pPr algn="just" marL="431801" indent="-215900" lvl="1">
              <a:lnSpc>
                <a:spcPts val="2400"/>
              </a:lnSpc>
              <a:buFont typeface="Arial"/>
              <a:buChar char="•"/>
            </a:pPr>
            <a:r>
              <a:rPr lang="en-US" sz="2000">
                <a:solidFill>
                  <a:srgbClr val="000000"/>
                </a:solidFill>
                <a:latin typeface="Canva Sans"/>
              </a:rPr>
              <a:t>Open VINO provides a comprehensive toolkit for optimizing and deploying deep learning models across Intel hardware, including CPUs, GPUs, VPUs, and FPGAs.</a:t>
            </a:r>
          </a:p>
          <a:p>
            <a:pPr algn="just" marL="431800" indent="-215900" lvl="1">
              <a:lnSpc>
                <a:spcPts val="2400"/>
              </a:lnSpc>
              <a:buFont typeface="Arial"/>
              <a:buChar char="•"/>
            </a:pPr>
            <a:r>
              <a:rPr lang="en-US" sz="2000">
                <a:solidFill>
                  <a:srgbClr val="000000"/>
                </a:solidFill>
                <a:latin typeface="Canva Sans"/>
              </a:rPr>
              <a:t>You can use Open VINO to optimize your sign language translation model for inference acceleration on Intel hardware, thereby improving performance and efficiency.</a:t>
            </a:r>
          </a:p>
          <a:p>
            <a:pPr algn="just" marL="241300" indent="-120650" lvl="1">
              <a:lnSpc>
                <a:spcPts val="2400"/>
              </a:lnSpc>
            </a:pPr>
          </a:p>
          <a:p>
            <a:pPr algn="just">
              <a:lnSpc>
                <a:spcPts val="2520"/>
              </a:lnSpc>
            </a:pPr>
            <a:r>
              <a:rPr lang="en-US" sz="2100">
                <a:solidFill>
                  <a:srgbClr val="000000"/>
                </a:solidFill>
                <a:latin typeface="Comic Sans Bold"/>
              </a:rPr>
              <a:t>2. Intel DevCloud for the Edge:</a:t>
            </a:r>
          </a:p>
          <a:p>
            <a:pPr algn="just" marL="431801" indent="-215900" lvl="1">
              <a:lnSpc>
                <a:spcPts val="2400"/>
              </a:lnSpc>
              <a:buFont typeface="Arial"/>
              <a:buChar char="•"/>
            </a:pPr>
            <a:r>
              <a:rPr lang="en-US" sz="2000">
                <a:solidFill>
                  <a:srgbClr val="000000"/>
                </a:solidFill>
                <a:latin typeface="Canva Sans"/>
              </a:rPr>
              <a:t>Intel DevCloud for the Edge offers a cloud-based development environment for prototyping and testing edge AI solutions.</a:t>
            </a:r>
          </a:p>
          <a:p>
            <a:pPr algn="just" marL="431800" indent="-215900" lvl="1">
              <a:lnSpc>
                <a:spcPts val="2400"/>
              </a:lnSpc>
              <a:buFont typeface="Arial"/>
              <a:buChar char="•"/>
            </a:pPr>
            <a:r>
              <a:rPr lang="en-US" sz="2000">
                <a:solidFill>
                  <a:srgbClr val="000000"/>
                </a:solidFill>
                <a:latin typeface="Canva Sans"/>
              </a:rPr>
              <a:t>You can utilize DevCloud for the Edge to develop and validate your sign language translation application on Intel hardware architectures before deploying it to production environments</a:t>
            </a:r>
            <a:r>
              <a:rPr lang="en-US" sz="2000">
                <a:solidFill>
                  <a:srgbClr val="000000"/>
                </a:solidFill>
                <a:latin typeface="Canva Sans Bold"/>
              </a:rPr>
              <a:t>.</a:t>
            </a:r>
          </a:p>
          <a:p>
            <a:pPr algn="just" marL="241300" indent="-120650" lvl="1">
              <a:lnSpc>
                <a:spcPts val="2400"/>
              </a:lnSpc>
            </a:pPr>
          </a:p>
          <a:p>
            <a:pPr algn="just">
              <a:lnSpc>
                <a:spcPts val="2520"/>
              </a:lnSpc>
            </a:pPr>
            <a:r>
              <a:rPr lang="en-US" sz="2100">
                <a:solidFill>
                  <a:srgbClr val="000000"/>
                </a:solidFill>
                <a:latin typeface="Comic Sans Bold"/>
              </a:rPr>
              <a:t>3. Intel AI Developer Tools:</a:t>
            </a:r>
          </a:p>
          <a:p>
            <a:pPr algn="just" marL="431801" indent="-215900" lvl="1">
              <a:lnSpc>
                <a:spcPts val="2400"/>
              </a:lnSpc>
              <a:buFont typeface="Arial"/>
              <a:buChar char="•"/>
            </a:pPr>
            <a:r>
              <a:rPr lang="en-US" sz="2000">
                <a:solidFill>
                  <a:srgbClr val="000000"/>
                </a:solidFill>
                <a:latin typeface="Canva Sans"/>
              </a:rPr>
              <a:t>Intel provides a suite of AI developer tools and libraries, including the Intel Math Kernel Library (MKL), Intel Data Analytics Acceleration Library (DAAL), and Intel oneAPI Deep Neural Network Library (oneDNN).</a:t>
            </a:r>
          </a:p>
          <a:p>
            <a:pPr algn="just" marL="431800" indent="-215900" lvl="1">
              <a:lnSpc>
                <a:spcPts val="2400"/>
              </a:lnSpc>
              <a:buFont typeface="Arial"/>
              <a:buChar char="•"/>
            </a:pPr>
            <a:r>
              <a:rPr lang="en-US" sz="2000">
                <a:solidFill>
                  <a:srgbClr val="000000"/>
                </a:solidFill>
                <a:latin typeface="Canva Sans"/>
              </a:rPr>
              <a:t>These libraries offer optimized implementations of mathematical operations and deep learning primitives, which can enhance the performance of your sign language translation application.</a:t>
            </a:r>
          </a:p>
          <a:p>
            <a:pPr algn="just" marL="241300" indent="-120650" lvl="1">
              <a:lnSpc>
                <a:spcPts val="2400"/>
              </a:lnSpc>
            </a:pPr>
          </a:p>
          <a:p>
            <a:pPr algn="just">
              <a:lnSpc>
                <a:spcPts val="2520"/>
              </a:lnSpc>
            </a:pPr>
            <a:r>
              <a:rPr lang="en-US" sz="2100">
                <a:solidFill>
                  <a:srgbClr val="000000"/>
                </a:solidFill>
                <a:latin typeface="Comic Sans Bold"/>
              </a:rPr>
              <a:t>4. Intel Distribution for Python:</a:t>
            </a:r>
          </a:p>
          <a:p>
            <a:pPr algn="just" marL="431801" indent="-215900" lvl="1">
              <a:lnSpc>
                <a:spcPts val="2400"/>
              </a:lnSpc>
              <a:buFont typeface="Arial"/>
              <a:buChar char="•"/>
            </a:pPr>
            <a:r>
              <a:rPr lang="en-US" sz="2000">
                <a:solidFill>
                  <a:srgbClr val="000000"/>
                </a:solidFill>
                <a:latin typeface="Canva Sans"/>
              </a:rPr>
              <a:t>The Intel Distribution for Python includes optimizations for popular Python libraries such as NumPy, SciPy, and scikit-learn, enabling faster execution of data processing and machine learning tasks.</a:t>
            </a:r>
          </a:p>
          <a:p>
            <a:pPr algn="just" marL="431800" indent="-215900" lvl="1">
              <a:lnSpc>
                <a:spcPts val="2400"/>
              </a:lnSpc>
              <a:buFont typeface="Arial"/>
              <a:buChar char="•"/>
            </a:pPr>
            <a:r>
              <a:rPr lang="en-US" sz="2000">
                <a:solidFill>
                  <a:srgbClr val="000000"/>
                </a:solidFill>
                <a:latin typeface="Canva Sans"/>
              </a:rPr>
              <a:t>You can leverage this distribution to accelerate data preprocessing and model training stages in your sign language translation pipeline.</a:t>
            </a:r>
          </a:p>
          <a:p>
            <a:pPr algn="just" marL="241300" indent="-120650" lvl="1">
              <a:lnSpc>
                <a:spcPts val="2400"/>
              </a:lnSpc>
            </a:pPr>
          </a:p>
          <a:p>
            <a:pPr algn="just" marL="253365" indent="-126682" lvl="1">
              <a:lnSpc>
                <a:spcPts val="2520"/>
              </a:lnSpc>
            </a:pPr>
            <a:r>
              <a:rPr lang="en-US" sz="2100">
                <a:solidFill>
                  <a:srgbClr val="000000"/>
                </a:solidFill>
                <a:latin typeface="Canva Sans Bold"/>
              </a:rPr>
              <a:t>By incorporating these Intel toolkits and frameworks into your development workflow, you can take advantage of optimized software and hardware solutions to build a high-performance real-time sign language translation web application.</a:t>
            </a:r>
          </a:p>
          <a:p>
            <a:pPr algn="just" marL="241300" indent="-120650" lvl="1">
              <a:lnSpc>
                <a:spcPts val="2400"/>
              </a:lnSpc>
            </a:pPr>
          </a:p>
          <a:p>
            <a:pPr algn="just" marL="241300" indent="-120650" lvl="1">
              <a:lnSpc>
                <a:spcPts val="240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DAF-1yN_5eg</dc:identifier>
  <dcterms:modified xsi:type="dcterms:W3CDTF">2011-08-01T06:04:30Z</dcterms:modified>
  <cp:revision>1</cp:revision>
  <dc:title>Intel hackathon_sample_ppt.pptx</dc:title>
</cp:coreProperties>
</file>

<file path=docProps/thumbnail.jpeg>
</file>